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4" r:id="rId3"/>
    <p:sldId id="257" r:id="rId4"/>
    <p:sldId id="405" r:id="rId5"/>
    <p:sldId id="430" r:id="rId6"/>
    <p:sldId id="305" r:id="rId7"/>
    <p:sldId id="433" r:id="rId8"/>
    <p:sldId id="432" r:id="rId9"/>
    <p:sldId id="413" r:id="rId10"/>
    <p:sldId id="417" r:id="rId11"/>
    <p:sldId id="414" r:id="rId12"/>
    <p:sldId id="431" r:id="rId13"/>
    <p:sldId id="434" r:id="rId14"/>
    <p:sldId id="435" r:id="rId15"/>
    <p:sldId id="436" r:id="rId16"/>
    <p:sldId id="418" r:id="rId17"/>
    <p:sldId id="423" r:id="rId18"/>
    <p:sldId id="420" r:id="rId19"/>
    <p:sldId id="419" r:id="rId20"/>
    <p:sldId id="437" r:id="rId21"/>
    <p:sldId id="426" r:id="rId22"/>
    <p:sldId id="427" r:id="rId23"/>
    <p:sldId id="346" r:id="rId2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31515"/>
    <a:srgbClr val="FF0000"/>
    <a:srgbClr val="FF5050"/>
    <a:srgbClr val="B85450"/>
    <a:srgbClr val="FFF2CC"/>
    <a:srgbClr val="FFFF99"/>
    <a:srgbClr val="6600FF"/>
    <a:srgbClr val="6666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0788" autoAdjust="0"/>
  </p:normalViewPr>
  <p:slideViewPr>
    <p:cSldViewPr>
      <p:cViewPr varScale="1">
        <p:scale>
          <a:sx n="67" d="100"/>
          <a:sy n="67" d="100"/>
        </p:scale>
        <p:origin x="1805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2407C-77DD-4FE5-90D1-97B7421C6AB4}" type="datetimeFigureOut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BFBA1-C134-4F03-AAF0-629D4CCFB1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227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D4594FE7-79DE-4743-B44B-C033815CFD4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8812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先自我介紹</a:t>
            </a:r>
            <a:endParaRPr lang="en-US" altLang="zh-TW" dirty="0" smtClean="0"/>
          </a:p>
          <a:p>
            <a:r>
              <a:rPr lang="zh-TW" altLang="en-US" dirty="0" smtClean="0"/>
              <a:t>姓名、表明在職身分、公司及工作內容</a:t>
            </a:r>
            <a:endParaRPr lang="en-US" altLang="zh-TW" dirty="0" smtClean="0"/>
          </a:p>
          <a:p>
            <a:r>
              <a:rPr lang="zh-TW" altLang="en-US" dirty="0" smtClean="0"/>
              <a:t>大概</a:t>
            </a:r>
            <a:r>
              <a:rPr lang="en-US" altLang="zh-TW" dirty="0" smtClean="0"/>
              <a:t>20-30</a:t>
            </a:r>
            <a:r>
              <a:rPr lang="zh-TW" altLang="en-US" dirty="0" smtClean="0"/>
              <a:t>秒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999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1597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711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560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7105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383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2292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7094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412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179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en-US" dirty="0" smtClean="0"/>
              <a:t>拿出尿布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溫濕度及重量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en-US" dirty="0" smtClean="0"/>
              <a:t>用打火機測試</a:t>
            </a:r>
            <a:r>
              <a:rPr lang="zh-TW" altLang="en-US" dirty="0" smtClean="0"/>
              <a:t>火光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154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2002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1637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8055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3661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043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00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570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8717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552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235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8927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用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demo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表達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075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9" descr="MMS PTT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11188" y="1916113"/>
            <a:ext cx="7958137" cy="1223962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2555875" y="3644900"/>
            <a:ext cx="6048375" cy="1296988"/>
          </a:xfrm>
        </p:spPr>
        <p:txBody>
          <a:bodyPr/>
          <a:lstStyle>
            <a:lvl1pPr marL="0" indent="0" algn="r">
              <a:buFontTx/>
              <a:buNone/>
              <a:defRPr sz="32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59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5949950"/>
            <a:ext cx="2565400" cy="3317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99BEE-2601-4C5D-A72F-726CAA75A605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7" name="Rectangle 6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09C80-5BCA-4F29-802A-4178C135EC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Rectangle 71"/>
          <p:cNvSpPr>
            <a:spLocks noGrp="1" noChangeArrowheads="1"/>
          </p:cNvSpPr>
          <p:nvPr>
            <p:ph type="ftr" sz="quarter" idx="12"/>
          </p:nvPr>
        </p:nvSpPr>
        <p:spPr>
          <a:xfrm>
            <a:off x="3549650" y="6453188"/>
            <a:ext cx="2967038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</p:spTree>
    <p:extLst>
      <p:ext uri="{BB962C8B-B14F-4D97-AF65-F5344CB8AC3E}">
        <p14:creationId xmlns:p14="http://schemas.microsoft.com/office/powerpoint/2010/main" val="933645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2DFA5-4AE4-40BF-8F26-77CEEC4F3A8C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3C390-2A4D-4ECA-BAC0-263C2BF975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690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04038" y="0"/>
            <a:ext cx="2239962" cy="62261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572250" cy="62261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FFDE2-EAF0-4154-B19D-3D9792B56885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702CC-92DB-4CC6-ABE0-D1D7A169B8B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7701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2"/>
          <p:cNvGraphicFramePr>
            <a:graphicFrameLocks noChangeAspect="1"/>
          </p:cNvGraphicFramePr>
          <p:nvPr userDrawn="1"/>
        </p:nvGraphicFramePr>
        <p:xfrm>
          <a:off x="0" y="-26988"/>
          <a:ext cx="9144000" cy="670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1" name="PhotoImpact" r:id="rId3" imgW="12673016" imgH="9295238" progId="">
                  <p:embed/>
                </p:oleObj>
              </mc:Choice>
              <mc:Fallback>
                <p:oleObj name="PhotoImpact" r:id="rId3" imgW="12673016" imgH="92952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6988"/>
                        <a:ext cx="9144000" cy="670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DE043-31F1-4968-90CF-DF6FAEE98B7F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46AD2-A7C6-4A94-BA36-81777CB752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9085644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5D58D-E605-4138-8FB7-36FFB82E8255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4BFB-CC41-4396-9522-FAD887D0F6A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819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2C6A0-E4D9-4BF8-ABF2-F236452D4472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51B9C-4769-41FA-8BAF-30E5AEC879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108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318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318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01B8B-558D-4494-9EFF-D10791F550B7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4113-0CA7-4F7E-8E64-A7706177706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58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83100-E514-432D-9126-F87DE51B9671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8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9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D01AA-696C-43D3-BE15-EA6D0EA7A8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921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BA1D1-8D1C-4E68-8386-2AC1A93D5FA0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4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5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AC327-57E2-4690-A8F5-B280188EFE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129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72A63-F070-42C3-912C-E3B28A724A88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3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4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61A41-D1E8-4B33-A5F1-9DD39741BD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825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246EE-78A7-47C5-B8BF-8B7117FCBEE7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5DCB4-8857-470E-BCC4-384BD841B5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84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1402D-0E9D-4543-AF33-0C3D0F6FD7A9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F05E1-5909-472C-A39A-134BCF6A97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683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62"/>
          <p:cNvGraphicFramePr>
            <a:graphicFrameLocks noChangeAspect="1"/>
          </p:cNvGraphicFramePr>
          <p:nvPr/>
        </p:nvGraphicFramePr>
        <p:xfrm>
          <a:off x="0" y="-26988"/>
          <a:ext cx="9144000" cy="670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" name="PhotoImpact" r:id="rId15" imgW="12673016" imgH="9295238" progId="">
                  <p:embed/>
                </p:oleObj>
              </mc:Choice>
              <mc:Fallback>
                <p:oleObj name="PhotoImpact" r:id="rId15" imgW="12673016" imgH="9295238" progId="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6988"/>
                        <a:ext cx="9144000" cy="670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32025" y="0"/>
            <a:ext cx="69119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fld id="{46AAA974-DF09-4C8A-B887-ACCBCD3E3593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1078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453188"/>
            <a:ext cx="29670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1079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fld id="{5E8C3A00-28DE-4B6B-B600-DBA49224FF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" y="4026674"/>
            <a:ext cx="2459129" cy="14463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386" name="Rectangle 64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26F6B59-F0D5-4F6F-AD1B-E918678F1A51}" type="slidenum">
              <a:rPr lang="en-US" altLang="zh-TW" smtClean="0">
                <a:latin typeface="Courier New" pitchFamily="49" charset="0"/>
              </a:rPr>
              <a:pPr eaLnBrk="1" hangingPunct="1"/>
              <a:t>1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902" y="2855872"/>
            <a:ext cx="8858250" cy="14255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endParaRPr lang="zh-TW" altLang="zh-TW" sz="3200" dirty="0" smtClean="0"/>
          </a:p>
        </p:txBody>
      </p:sp>
      <p:sp>
        <p:nvSpPr>
          <p:cNvPr id="6" name="矩形 5"/>
          <p:cNvSpPr/>
          <p:nvPr/>
        </p:nvSpPr>
        <p:spPr>
          <a:xfrm>
            <a:off x="4716016" y="5613221"/>
            <a:ext cx="54292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報告者：林清河</a:t>
            </a:r>
            <a:endParaRPr lang="en-US" altLang="zh-TW" sz="24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指導教授：黃士嘉 教授</a:t>
            </a:r>
            <a:endParaRPr lang="en-US" altLang="zh-TW" sz="24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zh-TW" altLang="en-US" sz="2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2020.11.21</a:t>
            </a:r>
            <a:endParaRPr lang="en-US" altLang="zh-TW" sz="2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268758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國立</a:t>
            </a:r>
            <a:r>
              <a:rPr kumimoji="0" lang="zh-TW" altLang="en-US" sz="40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臺北科技</a:t>
            </a: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大學 電</a:t>
            </a:r>
            <a:r>
              <a:rPr kumimoji="0" lang="zh-TW" altLang="en-US" sz="4000" kern="0" noProof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子工程</a:t>
            </a: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研究所  碩 士 班 畢 業 論 文 口 試</a:t>
            </a:r>
            <a:endParaRPr kumimoji="0" lang="zh-TW" altLang="en-US" sz="1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3728" y="2999272"/>
            <a:ext cx="67687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設計與實作工廠即時監控資訊</a:t>
            </a:r>
            <a:r>
              <a:rPr kumimoji="0" lang="zh-TW" altLang="en-US" sz="28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系統</a:t>
            </a:r>
            <a:endParaRPr kumimoji="0" lang="en-US" altLang="zh-TW" sz="2800" kern="0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Design and Development of the Factory Real-Time Information Monitoring System</a:t>
            </a:r>
            <a:endParaRPr kumimoji="0" lang="zh-TW" altLang="en-US" sz="2000" kern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感應裝置設定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隨工廠特性增減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感應裝置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10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 descr="C:\Users\hrne\AppData\Local\Microsoft\Windows\INetCache\Content.Word\圖4_3A感應裝置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" y="1988840"/>
            <a:ext cx="8995410" cy="3971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53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(4/12)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11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5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感應模組設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用以設定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警示值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6" name="Picture 2" descr="圖4_4A警戒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8" y="1869993"/>
            <a:ext cx="8662378" cy="210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圖片 3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30" y="4032485"/>
            <a:ext cx="8395986" cy="232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7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(5/12)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12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5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報表資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料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C:\Users\hrne\AppData\Local\Microsoft\Windows\INetCache\Content.Word\圖4_5C溫濕度報表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705141" cy="4149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(6/12)</a:t>
            </a: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溫濕度及重量感應模組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13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Picture 3" descr="圖4_6A溫濕度重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378" y="1949129"/>
            <a:ext cx="3681682" cy="354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3"/>
          <p:cNvSpPr txBox="1"/>
          <p:nvPr/>
        </p:nvSpPr>
        <p:spPr>
          <a:xfrm>
            <a:off x="378156" y="2084705"/>
            <a:ext cx="149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溫濕度感應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3" name="文本框 91"/>
          <p:cNvSpPr txBox="1"/>
          <p:nvPr/>
        </p:nvSpPr>
        <p:spPr>
          <a:xfrm>
            <a:off x="567702" y="3667657"/>
            <a:ext cx="125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重量感應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pic>
        <p:nvPicPr>
          <p:cNvPr id="44034" name="Picture 2" descr="圖4_6B溫濕度重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36" y="1989769"/>
            <a:ext cx="3310753" cy="355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群組 14"/>
          <p:cNvGrpSpPr/>
          <p:nvPr/>
        </p:nvGrpSpPr>
        <p:grpSpPr>
          <a:xfrm>
            <a:off x="567702" y="2272294"/>
            <a:ext cx="1618032" cy="207782"/>
            <a:chOff x="1068164" y="3424466"/>
            <a:chExt cx="1271588" cy="300038"/>
          </a:xfrm>
        </p:grpSpPr>
        <p:sp>
          <p:nvSpPr>
            <p:cNvPr id="16" name="Freeform 20"/>
            <p:cNvSpPr>
              <a:spLocks/>
            </p:cNvSpPr>
            <p:nvPr/>
          </p:nvSpPr>
          <p:spPr bwMode="auto">
            <a:xfrm>
              <a:off x="1068164" y="3448279"/>
              <a:ext cx="1247775" cy="276225"/>
            </a:xfrm>
            <a:custGeom>
              <a:avLst/>
              <a:gdLst>
                <a:gd name="T0" fmla="*/ 781 w 786"/>
                <a:gd name="T1" fmla="*/ 0 h 174"/>
                <a:gd name="T2" fmla="*/ 580 w 786"/>
                <a:gd name="T3" fmla="*/ 165 h 174"/>
                <a:gd name="T4" fmla="*/ 0 w 786"/>
                <a:gd name="T5" fmla="*/ 165 h 174"/>
                <a:gd name="T6" fmla="*/ 0 w 786"/>
                <a:gd name="T7" fmla="*/ 174 h 174"/>
                <a:gd name="T8" fmla="*/ 583 w 786"/>
                <a:gd name="T9" fmla="*/ 174 h 174"/>
                <a:gd name="T10" fmla="*/ 786 w 786"/>
                <a:gd name="T11" fmla="*/ 5 h 174"/>
                <a:gd name="T12" fmla="*/ 781 w 786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4">
                  <a:moveTo>
                    <a:pt x="781" y="0"/>
                  </a:moveTo>
                  <a:lnTo>
                    <a:pt x="580" y="165"/>
                  </a:lnTo>
                  <a:lnTo>
                    <a:pt x="0" y="165"/>
                  </a:lnTo>
                  <a:lnTo>
                    <a:pt x="0" y="174"/>
                  </a:lnTo>
                  <a:lnTo>
                    <a:pt x="583" y="174"/>
                  </a:lnTo>
                  <a:lnTo>
                    <a:pt x="786" y="5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auto">
            <a:xfrm>
              <a:off x="2290539" y="3424466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72353" y="3755115"/>
            <a:ext cx="1104398" cy="257756"/>
            <a:chOff x="1068164" y="3424466"/>
            <a:chExt cx="1271588" cy="300038"/>
          </a:xfrm>
        </p:grpSpPr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1068164" y="3448279"/>
              <a:ext cx="1247775" cy="276225"/>
            </a:xfrm>
            <a:custGeom>
              <a:avLst/>
              <a:gdLst>
                <a:gd name="T0" fmla="*/ 781 w 786"/>
                <a:gd name="T1" fmla="*/ 0 h 174"/>
                <a:gd name="T2" fmla="*/ 580 w 786"/>
                <a:gd name="T3" fmla="*/ 165 h 174"/>
                <a:gd name="T4" fmla="*/ 0 w 786"/>
                <a:gd name="T5" fmla="*/ 165 h 174"/>
                <a:gd name="T6" fmla="*/ 0 w 786"/>
                <a:gd name="T7" fmla="*/ 174 h 174"/>
                <a:gd name="T8" fmla="*/ 583 w 786"/>
                <a:gd name="T9" fmla="*/ 174 h 174"/>
                <a:gd name="T10" fmla="*/ 786 w 786"/>
                <a:gd name="T11" fmla="*/ 5 h 174"/>
                <a:gd name="T12" fmla="*/ 781 w 786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4">
                  <a:moveTo>
                    <a:pt x="781" y="0"/>
                  </a:moveTo>
                  <a:lnTo>
                    <a:pt x="580" y="165"/>
                  </a:lnTo>
                  <a:lnTo>
                    <a:pt x="0" y="165"/>
                  </a:lnTo>
                  <a:lnTo>
                    <a:pt x="0" y="174"/>
                  </a:lnTo>
                  <a:lnTo>
                    <a:pt x="583" y="174"/>
                  </a:lnTo>
                  <a:lnTo>
                    <a:pt x="786" y="5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2290539" y="3424466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6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溫濕度及火災警報模組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14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3" name="圖片 12" descr="C:\Users\hrne\AppData\Local\Microsoft\Windows\INetCache\Content.Word\圖4_7A溫濕度火光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82" y="1769044"/>
            <a:ext cx="2847116" cy="35961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93"/>
          <p:cNvSpPr txBox="1"/>
          <p:nvPr/>
        </p:nvSpPr>
        <p:spPr>
          <a:xfrm>
            <a:off x="7676187" y="25984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溫濕度感應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7" name="文本框 93"/>
          <p:cNvSpPr txBox="1"/>
          <p:nvPr/>
        </p:nvSpPr>
        <p:spPr>
          <a:xfrm>
            <a:off x="7551460" y="15290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一氧化碳檢測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21" name="文本框 91"/>
          <p:cNvSpPr txBox="1"/>
          <p:nvPr/>
        </p:nvSpPr>
        <p:spPr>
          <a:xfrm>
            <a:off x="3826299" y="28911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火光感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應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936256" y="2967777"/>
            <a:ext cx="1602249" cy="301625"/>
            <a:chOff x="1979713" y="2830855"/>
            <a:chExt cx="1602249" cy="301625"/>
          </a:xfrm>
        </p:grpSpPr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1979713" y="2856255"/>
              <a:ext cx="1572913" cy="276225"/>
            </a:xfrm>
            <a:custGeom>
              <a:avLst/>
              <a:gdLst>
                <a:gd name="T0" fmla="*/ 781 w 786"/>
                <a:gd name="T1" fmla="*/ 0 h 174"/>
                <a:gd name="T2" fmla="*/ 580 w 786"/>
                <a:gd name="T3" fmla="*/ 165 h 174"/>
                <a:gd name="T4" fmla="*/ 0 w 786"/>
                <a:gd name="T5" fmla="*/ 165 h 174"/>
                <a:gd name="T6" fmla="*/ 0 w 786"/>
                <a:gd name="T7" fmla="*/ 174 h 174"/>
                <a:gd name="T8" fmla="*/ 583 w 786"/>
                <a:gd name="T9" fmla="*/ 174 h 174"/>
                <a:gd name="T10" fmla="*/ 786 w 786"/>
                <a:gd name="T11" fmla="*/ 5 h 174"/>
                <a:gd name="T12" fmla="*/ 781 w 786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4">
                  <a:moveTo>
                    <a:pt x="781" y="0"/>
                  </a:moveTo>
                  <a:lnTo>
                    <a:pt x="580" y="165"/>
                  </a:lnTo>
                  <a:lnTo>
                    <a:pt x="0" y="165"/>
                  </a:lnTo>
                  <a:lnTo>
                    <a:pt x="0" y="174"/>
                  </a:lnTo>
                  <a:lnTo>
                    <a:pt x="583" y="174"/>
                  </a:lnTo>
                  <a:lnTo>
                    <a:pt x="786" y="5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3519925" y="2830855"/>
              <a:ext cx="62037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041077" y="2754033"/>
            <a:ext cx="1832199" cy="213744"/>
            <a:chOff x="5557585" y="3034351"/>
            <a:chExt cx="2682240" cy="219374"/>
          </a:xfrm>
        </p:grpSpPr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5582192" y="3059751"/>
              <a:ext cx="2657633" cy="193974"/>
            </a:xfrm>
            <a:custGeom>
              <a:avLst/>
              <a:gdLst>
                <a:gd name="T0" fmla="*/ 5 w 808"/>
                <a:gd name="T1" fmla="*/ 0 h 174"/>
                <a:gd name="T2" fmla="*/ 208 w 808"/>
                <a:gd name="T3" fmla="*/ 166 h 174"/>
                <a:gd name="T4" fmla="*/ 808 w 808"/>
                <a:gd name="T5" fmla="*/ 166 h 174"/>
                <a:gd name="T6" fmla="*/ 808 w 808"/>
                <a:gd name="T7" fmla="*/ 174 h 174"/>
                <a:gd name="T8" fmla="*/ 205 w 808"/>
                <a:gd name="T9" fmla="*/ 174 h 174"/>
                <a:gd name="T10" fmla="*/ 0 w 808"/>
                <a:gd name="T11" fmla="*/ 7 h 174"/>
                <a:gd name="T12" fmla="*/ 5 w 808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174">
                  <a:moveTo>
                    <a:pt x="5" y="0"/>
                  </a:moveTo>
                  <a:lnTo>
                    <a:pt x="208" y="166"/>
                  </a:lnTo>
                  <a:lnTo>
                    <a:pt x="808" y="166"/>
                  </a:lnTo>
                  <a:lnTo>
                    <a:pt x="808" y="174"/>
                  </a:lnTo>
                  <a:lnTo>
                    <a:pt x="205" y="174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57585" y="3034351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647571" y="1912903"/>
            <a:ext cx="2367443" cy="458529"/>
            <a:chOff x="5185192" y="1894507"/>
            <a:chExt cx="1743994" cy="258070"/>
          </a:xfrm>
        </p:grpSpPr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5216828" y="1894507"/>
              <a:ext cx="1712358" cy="227908"/>
            </a:xfrm>
            <a:custGeom>
              <a:avLst/>
              <a:gdLst>
                <a:gd name="T0" fmla="*/ 5 w 801"/>
                <a:gd name="T1" fmla="*/ 173 h 173"/>
                <a:gd name="T2" fmla="*/ 208 w 801"/>
                <a:gd name="T3" fmla="*/ 6 h 173"/>
                <a:gd name="T4" fmla="*/ 801 w 801"/>
                <a:gd name="T5" fmla="*/ 6 h 173"/>
                <a:gd name="T6" fmla="*/ 801 w 801"/>
                <a:gd name="T7" fmla="*/ 0 h 173"/>
                <a:gd name="T8" fmla="*/ 205 w 801"/>
                <a:gd name="T9" fmla="*/ 0 h 173"/>
                <a:gd name="T10" fmla="*/ 0 w 801"/>
                <a:gd name="T11" fmla="*/ 167 h 173"/>
                <a:gd name="T12" fmla="*/ 5 w 801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1" h="173">
                  <a:moveTo>
                    <a:pt x="5" y="173"/>
                  </a:moveTo>
                  <a:lnTo>
                    <a:pt x="208" y="6"/>
                  </a:lnTo>
                  <a:lnTo>
                    <a:pt x="801" y="6"/>
                  </a:lnTo>
                  <a:lnTo>
                    <a:pt x="801" y="0"/>
                  </a:lnTo>
                  <a:lnTo>
                    <a:pt x="205" y="0"/>
                  </a:lnTo>
                  <a:lnTo>
                    <a:pt x="0" y="167"/>
                  </a:lnTo>
                  <a:lnTo>
                    <a:pt x="5" y="173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185192" y="2101777"/>
              <a:ext cx="62037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圖片 23" descr="C:\Users\hrne\AppData\Local\Microsoft\Windows\INetCache\Content.Word\圖4_7B溫濕度火光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43" y="1769044"/>
            <a:ext cx="3391661" cy="3532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689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電源控制模組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15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 descr="圖4_8A電源控制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2" y="1756543"/>
            <a:ext cx="2911178" cy="3319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3"/>
          <p:cNvSpPr txBox="1"/>
          <p:nvPr/>
        </p:nvSpPr>
        <p:spPr>
          <a:xfrm>
            <a:off x="4434381" y="41182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電源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控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制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pic>
        <p:nvPicPr>
          <p:cNvPr id="13" name="圖片 12" descr="C:\Users\hrne\AppData\Local\Microsoft\Windows\INetCache\Content.Word\圖4_8B電源控制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7" y="1735975"/>
            <a:ext cx="4067979" cy="316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Freeform 21"/>
          <p:cNvSpPr>
            <a:spLocks/>
          </p:cNvSpPr>
          <p:nvPr/>
        </p:nvSpPr>
        <p:spPr bwMode="auto">
          <a:xfrm>
            <a:off x="4054240" y="4517289"/>
            <a:ext cx="70013" cy="174751"/>
          </a:xfrm>
          <a:custGeom>
            <a:avLst/>
            <a:gdLst>
              <a:gd name="T0" fmla="*/ 15 w 19"/>
              <a:gd name="T1" fmla="*/ 15 h 19"/>
              <a:gd name="T2" fmla="*/ 15 w 19"/>
              <a:gd name="T3" fmla="*/ 3 h 19"/>
              <a:gd name="T4" fmla="*/ 3 w 19"/>
              <a:gd name="T5" fmla="*/ 3 h 19"/>
              <a:gd name="T6" fmla="*/ 3 w 19"/>
              <a:gd name="T7" fmla="*/ 15 h 19"/>
              <a:gd name="T8" fmla="*/ 15 w 19"/>
              <a:gd name="T9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5" y="15"/>
                </a:moveTo>
                <a:cubicBezTo>
                  <a:pt x="19" y="12"/>
                  <a:pt x="19" y="6"/>
                  <a:pt x="15" y="3"/>
                </a:cubicBezTo>
                <a:cubicBezTo>
                  <a:pt x="12" y="0"/>
                  <a:pt x="7" y="0"/>
                  <a:pt x="3" y="3"/>
                </a:cubicBezTo>
                <a:cubicBezTo>
                  <a:pt x="0" y="6"/>
                  <a:pt x="0" y="12"/>
                  <a:pt x="3" y="15"/>
                </a:cubicBezTo>
                <a:cubicBezTo>
                  <a:pt x="7" y="19"/>
                  <a:pt x="12" y="19"/>
                  <a:pt x="15" y="15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3976265" y="4255627"/>
            <a:ext cx="1421657" cy="251138"/>
            <a:chOff x="5557585" y="3034351"/>
            <a:chExt cx="2682240" cy="219374"/>
          </a:xfrm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5582192" y="3059751"/>
              <a:ext cx="2657633" cy="193974"/>
            </a:xfrm>
            <a:custGeom>
              <a:avLst/>
              <a:gdLst>
                <a:gd name="T0" fmla="*/ 5 w 808"/>
                <a:gd name="T1" fmla="*/ 0 h 174"/>
                <a:gd name="T2" fmla="*/ 208 w 808"/>
                <a:gd name="T3" fmla="*/ 166 h 174"/>
                <a:gd name="T4" fmla="*/ 808 w 808"/>
                <a:gd name="T5" fmla="*/ 166 h 174"/>
                <a:gd name="T6" fmla="*/ 808 w 808"/>
                <a:gd name="T7" fmla="*/ 174 h 174"/>
                <a:gd name="T8" fmla="*/ 205 w 808"/>
                <a:gd name="T9" fmla="*/ 174 h 174"/>
                <a:gd name="T10" fmla="*/ 0 w 808"/>
                <a:gd name="T11" fmla="*/ 7 h 174"/>
                <a:gd name="T12" fmla="*/ 5 w 808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174">
                  <a:moveTo>
                    <a:pt x="5" y="0"/>
                  </a:moveTo>
                  <a:lnTo>
                    <a:pt x="208" y="166"/>
                  </a:lnTo>
                  <a:lnTo>
                    <a:pt x="808" y="166"/>
                  </a:lnTo>
                  <a:lnTo>
                    <a:pt x="808" y="174"/>
                  </a:lnTo>
                  <a:lnTo>
                    <a:pt x="205" y="174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5557585" y="3034351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583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27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工廠實驗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裁切機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圖片 27" descr="C:\Users\hrne\AppData\Local\Microsoft\Windows\INetCache\Content.Word\圖4_9B裁切機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0" y="1844824"/>
            <a:ext cx="3655060" cy="389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圖片 28" descr="C:\Users\hrne\AppData\Local\Microsoft\Windows\INetCache\Content.Word\圖4_9C裁切機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824"/>
            <a:ext cx="4082415" cy="4138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0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31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工廠實驗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洗床機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 descr="C:\Users\hrne\AppData\Local\Microsoft\Windows\INetCache\Content.Word\圖4_11A洗床機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5925"/>
            <a:ext cx="3376598" cy="425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" descr="圖4_11B洗床機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18" y="1705925"/>
            <a:ext cx="3550248" cy="45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工廠實驗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廠區任意位置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/>
          </a:p>
        </p:txBody>
      </p:sp>
      <p:pic>
        <p:nvPicPr>
          <p:cNvPr id="8" name="Picture 2" descr="圖4_12B產區位置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69817"/>
            <a:ext cx="4164949" cy="38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圖4_13A燈光測試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06" y="932547"/>
            <a:ext cx="3533755" cy="265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圖4_13B燈光測試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06" y="3773786"/>
            <a:ext cx="3646553" cy="27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9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即時監控傳輸實驗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lvl="1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模擬分別連接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感應裝置的傳輸時間。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次及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，每次間隔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秒計算其平均回應時間。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19" y="2564904"/>
            <a:ext cx="56197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參考文獻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64C4BE5-6A23-4DFD-ABB3-597C03BFC83C}" type="slidenum">
              <a:rPr lang="en-US" altLang="zh-TW" smtClean="0">
                <a:latin typeface="Courier New" pitchFamily="49" charset="0"/>
              </a:rPr>
              <a:pPr eaLnBrk="1" hangingPunct="1"/>
              <a:t>2</a:t>
            </a:fld>
            <a:endParaRPr lang="en-US" altLang="zh-TW" smtClean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即時監控資訊系統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lvl="1">
              <a:spcBef>
                <a:spcPts val="1417"/>
              </a:spcBef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利用外接感應裝置</a:t>
            </a:r>
            <a:r>
              <a:rPr lang="zh-TW" altLang="zh-TW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自動</a:t>
            </a:r>
            <a:r>
              <a:rPr lang="zh-TW" altLang="zh-TW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收集</a:t>
            </a:r>
            <a:r>
              <a:rPr lang="zh-TW" altLang="en-US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工具機</a:t>
            </a:r>
            <a:r>
              <a:rPr lang="zh-TW" altLang="zh-TW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並儲存在資料庫中</a:t>
            </a: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kern="1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spcBef>
                <a:spcPts val="1417"/>
              </a:spcBef>
            </a:pP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zh-TW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無線網路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傳輸資料</a:t>
            </a: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kern="1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spcBef>
                <a:spcPts val="1417"/>
              </a:spcBef>
            </a:pPr>
            <a:r>
              <a:rPr lang="zh-TW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zh-TW" altLang="zh-TW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</a:t>
            </a:r>
            <a:r>
              <a:rPr lang="zh-TW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zh-TW" altLang="zh-TW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智慧型裝置</a:t>
            </a:r>
            <a:r>
              <a:rPr lang="zh-TW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監控</a:t>
            </a: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台感應裝置下回應時間仍在</a:t>
            </a:r>
            <a:r>
              <a:rPr lang="en-US" altLang="zh-TW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zh-TW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秒</a:t>
            </a:r>
            <a:r>
              <a:rPr lang="zh-TW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</a:t>
            </a: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kern="1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依照目前工具機的即時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運作</a:t>
            </a: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狀態，搭配過往的資料調整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</a:t>
            </a: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產能，為工廠的</a:t>
            </a:r>
            <a:r>
              <a:rPr lang="zh-TW" altLang="en-US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智慧化</a:t>
            </a: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目標作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準備。</a:t>
            </a:r>
            <a:endParaRPr lang="zh-TW" altLang="zh-TW" dirty="0"/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53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參考文獻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994" y="764704"/>
            <a:ext cx="8856662" cy="5525294"/>
          </a:xfrm>
        </p:spPr>
        <p:txBody>
          <a:bodyPr/>
          <a:lstStyle/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Schlechtendahl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Keinert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Kretschmer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Lechler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“Making Existing Production Systems Industry 4.0-Ready,“ Production Engineering, vol. 9, no. 1, pp. 143-148, 2015.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Griffiths and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“The Fourth Industrial Revolution - Industry 4.0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IEEE Instrumentation &amp; Measurement Magazine, vol. 78, pp. 218-235, Feb. 2019. 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Raposo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Rodrigues, S.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Sinche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S. Silva, and F.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Boavida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“Industrial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Monitoring: Technologies and Architecture Proposal,” Sensors, vol. 18, no. 10, pp. 3658, Oct. 2018.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Dandan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Zhiqiang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Wei,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Yongquan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Yang, “Research on Lightweight MVC Framework based on Spring MVC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Mybatis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in Proc. Sixth International Symposium on Computational Intelligence and Design (ISCID) 2013, Oct. 2013, ISBN 978–1-4799-0906-3.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Leff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Avraham,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Rayfield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James T, “Web-Application Development Using the Model/View/Controller design Pattern,” in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IEEE Enterprise Distributed Object Computing Conference, pp. 118-127, Sept. 2001.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Ethan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Marcotte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Responsive Web Design, A List Apart, May 2010.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Amy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Responsive Web Design (RWD) and User Experience, Nielson Norman Group, May 2014.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WebView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https://developer.android.com/reference/android/webkit/WebView.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Arduino“[Online]. Available: https://blog.jmaker.com.tw/arduino-tutorials-1/.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WeMos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D1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https://www.instructables.com/id/Programming-the-WeMos-Using-Arduino-SoftwareIDE/.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dht11”[Online]. Available: https://iscixin.github.io/freakhq/DHT11/.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Hx711”[Online]. Available: https://blog.jmaker.com.tw/hx711_set/.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FileAlame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https://circuitdigest.com/microcontroller-projects/arduino-flame-sensor-interfacing.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1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參考文獻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994" y="764704"/>
            <a:ext cx="8856662" cy="5525294"/>
          </a:xfrm>
        </p:spPr>
        <p:txBody>
          <a:bodyPr/>
          <a:lstStyle/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[14]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“Mq-7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http://www.learningaboutelectronics.com/Articles/MQ-7-carbon-monoxide-sensor-circuit-with-arduino.php.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ide”[Online]. Available: https://www.arduino.cc/.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[16]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https://pydoing.blogspot.com/2011/05/java-understanding-of-java-api.html.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[17]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“Eclipse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https://www.eclipse.org/. [Accessed: 6-Aug-2020] 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“Apache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Tomcat”[Online]. Available: http://tomcat.apache.org/.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http://www.mysql.com/documentation.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“Hibernate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https://www.tutorialspoint.com/hibernate/hibernate_architecture.htm.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[21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SiteMesh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https://sites.google.com/site/wintestsite1/my-blog/sitemesh-an-introduction.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[22]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https://jquery.com/.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“Bootstrap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https://getbootstrap.com/. [Accessed: 6-Aug-2020]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8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29699" name="頁尾版面配置區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970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E0D6D0D-8A28-4F84-BA00-27FACBA56A30}" type="slidenum">
              <a:rPr lang="en-US" altLang="zh-TW" smtClean="0">
                <a:latin typeface="Courier New" pitchFamily="49" charset="0"/>
              </a:rPr>
              <a:pPr eaLnBrk="1" hangingPunct="1"/>
              <a:t>23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0" y="785794"/>
            <a:ext cx="9286908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TW" sz="28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                 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TW" sz="28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                  </a:t>
            </a:r>
            <a:endParaRPr lang="en-US" altLang="zh-TW" sz="5400" kern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TW" sz="4400" kern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zh-TW" altLang="en-US" sz="2800" b="0" kern="0" dirty="0">
              <a:latin typeface="+mn-lt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7864" y="3157826"/>
            <a:ext cx="2197654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TW" sz="54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</a:rPr>
              <a:t>Q &amp; A</a:t>
            </a:r>
            <a:endParaRPr lang="zh-TW" altLang="en-US" sz="54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協助傳統工廠升級，邁向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4.0-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智慧化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為達到智慧化，須先收集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工廠內工具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各項資訊。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3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8" name="Picture 3" descr="圖1_1工業革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2" y="2780928"/>
            <a:ext cx="8625733" cy="202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傳統工廠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現行方式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54013" lvl="1" indent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只能看到當下的資訊，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無法查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詢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過往的資料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4013" lvl="1" indent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若無人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在現場就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不知道工具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機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出現問題。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4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86" y="2924944"/>
            <a:ext cx="2486025" cy="28289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59" y="2924944"/>
            <a:ext cx="2122891" cy="2828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79" y="2924944"/>
            <a:ext cx="3669077" cy="27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無須汰換現有工具機設備。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工具機旁邊安裝感應裝置即可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1417"/>
              </a:spcBef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智慧型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裝置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監控。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21" name="六边形 38"/>
          <p:cNvSpPr/>
          <p:nvPr/>
        </p:nvSpPr>
        <p:spPr>
          <a:xfrm rot="16200000">
            <a:off x="6428330" y="3870731"/>
            <a:ext cx="2888574" cy="2490150"/>
          </a:xfrm>
          <a:prstGeom prst="hexagon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六边形 39"/>
          <p:cNvSpPr/>
          <p:nvPr/>
        </p:nvSpPr>
        <p:spPr>
          <a:xfrm rot="16200000">
            <a:off x="3938180" y="3870732"/>
            <a:ext cx="2888574" cy="2490150"/>
          </a:xfrm>
          <a:prstGeom prst="hexagon">
            <a:avLst/>
          </a:prstGeom>
          <a:solidFill>
            <a:srgbClr val="EC37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六边形 40"/>
          <p:cNvSpPr/>
          <p:nvPr/>
        </p:nvSpPr>
        <p:spPr>
          <a:xfrm rot="16200000">
            <a:off x="5183255" y="1611988"/>
            <a:ext cx="2888574" cy="2490150"/>
          </a:xfrm>
          <a:prstGeom prst="hexagon">
            <a:avLst/>
          </a:prstGeom>
          <a:solidFill>
            <a:srgbClr val="F36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任意多边形 59"/>
          <p:cNvSpPr>
            <a:spLocks noChangeAspect="1"/>
          </p:cNvSpPr>
          <p:nvPr/>
        </p:nvSpPr>
        <p:spPr>
          <a:xfrm rot="16200000">
            <a:off x="7560854" y="2738209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任意多边形 60"/>
          <p:cNvSpPr/>
          <p:nvPr/>
        </p:nvSpPr>
        <p:spPr>
          <a:xfrm rot="16200000">
            <a:off x="5070242" y="2738210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任意多边形 61"/>
          <p:cNvSpPr>
            <a:spLocks noChangeAspect="1"/>
          </p:cNvSpPr>
          <p:nvPr/>
        </p:nvSpPr>
        <p:spPr>
          <a:xfrm rot="5400000" flipV="1">
            <a:off x="6315779" y="2744512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62"/>
          <p:cNvSpPr txBox="1"/>
          <p:nvPr/>
        </p:nvSpPr>
        <p:spPr>
          <a:xfrm>
            <a:off x="6299105" y="1668411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71"/>
          <p:cNvSpPr txBox="1"/>
          <p:nvPr/>
        </p:nvSpPr>
        <p:spPr>
          <a:xfrm>
            <a:off x="7483631" y="5630151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文本框 75"/>
          <p:cNvSpPr txBox="1"/>
          <p:nvPr/>
        </p:nvSpPr>
        <p:spPr>
          <a:xfrm>
            <a:off x="5022773" y="5630151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76"/>
          <p:cNvSpPr txBox="1"/>
          <p:nvPr/>
        </p:nvSpPr>
        <p:spPr>
          <a:xfrm>
            <a:off x="5623928" y="2547874"/>
            <a:ext cx="200630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自動收集及保存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資料</a:t>
            </a:r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31" name="文本框 77"/>
          <p:cNvSpPr txBox="1"/>
          <p:nvPr/>
        </p:nvSpPr>
        <p:spPr>
          <a:xfrm>
            <a:off x="4393492" y="4667340"/>
            <a:ext cx="20323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增加資料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傳輸能力</a:t>
            </a:r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32" name="文本框 78"/>
          <p:cNvSpPr txBox="1"/>
          <p:nvPr/>
        </p:nvSpPr>
        <p:spPr>
          <a:xfrm>
            <a:off x="6681920" y="4575007"/>
            <a:ext cx="240016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解決缺乏遠端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即時監控方式</a:t>
            </a:r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>
          <a:xfrm>
            <a:off x="179388" y="836712"/>
            <a:ext cx="8856662" cy="5318125"/>
          </a:xfrm>
        </p:spPr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感應裝置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WeMos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D1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控制各種感應模組運作來讀取工具機的資料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依照工具機特性選擇適合的感應模組安裝。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/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6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806981"/>
              </p:ext>
            </p:extLst>
          </p:nvPr>
        </p:nvGraphicFramePr>
        <p:xfrm>
          <a:off x="1403648" y="2564904"/>
          <a:ext cx="6336704" cy="336003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796037">
                  <a:extLst>
                    <a:ext uri="{9D8B030D-6E8A-4147-A177-3AD203B41FA5}">
                      <a16:colId xmlns:a16="http://schemas.microsoft.com/office/drawing/2014/main" val="61189040"/>
                    </a:ext>
                  </a:extLst>
                </a:gridCol>
                <a:gridCol w="1154729">
                  <a:extLst>
                    <a:ext uri="{9D8B030D-6E8A-4147-A177-3AD203B41FA5}">
                      <a16:colId xmlns:a16="http://schemas.microsoft.com/office/drawing/2014/main" val="3860398582"/>
                    </a:ext>
                  </a:extLst>
                </a:gridCol>
                <a:gridCol w="3385938">
                  <a:extLst>
                    <a:ext uri="{9D8B030D-6E8A-4147-A177-3AD203B41FA5}">
                      <a16:colId xmlns:a16="http://schemas.microsoft.com/office/drawing/2014/main" val="3469379464"/>
                    </a:ext>
                  </a:extLst>
                </a:gridCol>
              </a:tblGrid>
              <a:tr h="3388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感應模組名稱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說明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080555"/>
                  </a:ext>
                </a:extLst>
              </a:tr>
              <a:tr h="45186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溫濕度模組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溫度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測量範圍：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〜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50℃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精準度：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±2℃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7529017"/>
                  </a:ext>
                </a:extLst>
              </a:tr>
              <a:tr h="4518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濕度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測量範圍：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〜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％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精準度：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±5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8895377"/>
                  </a:ext>
                </a:extLst>
              </a:tr>
              <a:tr h="3388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重量模組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範圍：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〜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500(g)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4652147"/>
                  </a:ext>
                </a:extLst>
              </a:tr>
              <a:tr h="4518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火光感應模組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火光反應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通電：有火光反應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沒通電：無火光反應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073730"/>
                  </a:ext>
                </a:extLst>
              </a:tr>
              <a:tr h="6777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一氧化碳感應模組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一氧化碳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通電：一氧化碳濃度超過警戒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沒通電：一氧化碳濃度正常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804337"/>
                  </a:ext>
                </a:extLst>
              </a:tr>
              <a:tr h="4518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電源控制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控制通電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打開：通電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關閉：沒通電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9883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79388" y="908050"/>
            <a:ext cx="4464620" cy="5318125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 algn="just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監控層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將資訊依據使用者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所設計的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上，以達到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即時監控的目的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主要作為與工具機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溝通的媒介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7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59" y="796925"/>
            <a:ext cx="427282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8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4674393" y="831850"/>
            <a:ext cx="2722563" cy="2722563"/>
          </a:xfrm>
          <a:custGeom>
            <a:avLst/>
            <a:gdLst>
              <a:gd name="T0" fmla="*/ 988 w 1715"/>
              <a:gd name="T1" fmla="*/ 1715 h 1715"/>
              <a:gd name="T2" fmla="*/ 0 w 1715"/>
              <a:gd name="T3" fmla="*/ 1715 h 1715"/>
              <a:gd name="T4" fmla="*/ 0 w 1715"/>
              <a:gd name="T5" fmla="*/ 727 h 1715"/>
              <a:gd name="T6" fmla="*/ 727 w 1715"/>
              <a:gd name="T7" fmla="*/ 0 h 1715"/>
              <a:gd name="T8" fmla="*/ 1715 w 1715"/>
              <a:gd name="T9" fmla="*/ 986 h 1715"/>
              <a:gd name="T10" fmla="*/ 988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988" y="1715"/>
                </a:moveTo>
                <a:lnTo>
                  <a:pt x="0" y="1715"/>
                </a:lnTo>
                <a:lnTo>
                  <a:pt x="0" y="727"/>
                </a:lnTo>
                <a:lnTo>
                  <a:pt x="727" y="0"/>
                </a:lnTo>
                <a:lnTo>
                  <a:pt x="1715" y="986"/>
                </a:lnTo>
                <a:lnTo>
                  <a:pt x="988" y="1715"/>
                </a:lnTo>
                <a:close/>
              </a:path>
            </a:pathLst>
          </a:custGeom>
          <a:solidFill>
            <a:srgbClr val="F08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"/>
          <p:cNvSpPr>
            <a:spLocks/>
          </p:cNvSpPr>
          <p:nvPr/>
        </p:nvSpPr>
        <p:spPr bwMode="auto">
          <a:xfrm>
            <a:off x="4674393" y="831850"/>
            <a:ext cx="2722563" cy="2722563"/>
          </a:xfrm>
          <a:custGeom>
            <a:avLst/>
            <a:gdLst>
              <a:gd name="T0" fmla="*/ 988 w 1715"/>
              <a:gd name="T1" fmla="*/ 1715 h 1715"/>
              <a:gd name="T2" fmla="*/ 0 w 1715"/>
              <a:gd name="T3" fmla="*/ 1715 h 1715"/>
              <a:gd name="T4" fmla="*/ 0 w 1715"/>
              <a:gd name="T5" fmla="*/ 727 h 1715"/>
              <a:gd name="T6" fmla="*/ 727 w 1715"/>
              <a:gd name="T7" fmla="*/ 0 h 1715"/>
              <a:gd name="T8" fmla="*/ 1715 w 1715"/>
              <a:gd name="T9" fmla="*/ 986 h 1715"/>
              <a:gd name="T10" fmla="*/ 988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988" y="1715"/>
                </a:moveTo>
                <a:lnTo>
                  <a:pt x="0" y="1715"/>
                </a:lnTo>
                <a:lnTo>
                  <a:pt x="0" y="727"/>
                </a:lnTo>
                <a:lnTo>
                  <a:pt x="727" y="0"/>
                </a:lnTo>
                <a:lnTo>
                  <a:pt x="1715" y="986"/>
                </a:lnTo>
                <a:lnTo>
                  <a:pt x="988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"/>
          <p:cNvSpPr>
            <a:spLocks/>
          </p:cNvSpPr>
          <p:nvPr/>
        </p:nvSpPr>
        <p:spPr bwMode="auto">
          <a:xfrm>
            <a:off x="1850231" y="3645024"/>
            <a:ext cx="2714625" cy="2713038"/>
          </a:xfrm>
          <a:custGeom>
            <a:avLst/>
            <a:gdLst>
              <a:gd name="T0" fmla="*/ 1710 w 1710"/>
              <a:gd name="T1" fmla="*/ 986 h 1709"/>
              <a:gd name="T2" fmla="*/ 1710 w 1710"/>
              <a:gd name="T3" fmla="*/ 0 h 1709"/>
              <a:gd name="T4" fmla="*/ 722 w 1710"/>
              <a:gd name="T5" fmla="*/ 0 h 1709"/>
              <a:gd name="T6" fmla="*/ 0 w 1710"/>
              <a:gd name="T7" fmla="*/ 722 h 1709"/>
              <a:gd name="T8" fmla="*/ 988 w 1710"/>
              <a:gd name="T9" fmla="*/ 1709 h 1709"/>
              <a:gd name="T10" fmla="*/ 1710 w 1710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  <a:close/>
              </a:path>
            </a:pathLst>
          </a:custGeom>
          <a:solidFill>
            <a:srgbClr val="47B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8"/>
          <p:cNvSpPr>
            <a:spLocks/>
          </p:cNvSpPr>
          <p:nvPr/>
        </p:nvSpPr>
        <p:spPr bwMode="auto">
          <a:xfrm>
            <a:off x="1850231" y="3670300"/>
            <a:ext cx="2714625" cy="2713038"/>
          </a:xfrm>
          <a:custGeom>
            <a:avLst/>
            <a:gdLst>
              <a:gd name="T0" fmla="*/ 1710 w 1710"/>
              <a:gd name="T1" fmla="*/ 986 h 1709"/>
              <a:gd name="T2" fmla="*/ 1710 w 1710"/>
              <a:gd name="T3" fmla="*/ 0 h 1709"/>
              <a:gd name="T4" fmla="*/ 722 w 1710"/>
              <a:gd name="T5" fmla="*/ 0 h 1709"/>
              <a:gd name="T6" fmla="*/ 0 w 1710"/>
              <a:gd name="T7" fmla="*/ 722 h 1709"/>
              <a:gd name="T8" fmla="*/ 988 w 1710"/>
              <a:gd name="T9" fmla="*/ 1709 h 1709"/>
              <a:gd name="T10" fmla="*/ 1710 w 1710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9"/>
          <p:cNvSpPr>
            <a:spLocks/>
          </p:cNvSpPr>
          <p:nvPr/>
        </p:nvSpPr>
        <p:spPr bwMode="auto">
          <a:xfrm>
            <a:off x="4672806" y="3670300"/>
            <a:ext cx="2713038" cy="2713038"/>
          </a:xfrm>
          <a:custGeom>
            <a:avLst/>
            <a:gdLst>
              <a:gd name="T0" fmla="*/ 0 w 1709"/>
              <a:gd name="T1" fmla="*/ 986 h 1709"/>
              <a:gd name="T2" fmla="*/ 0 w 1709"/>
              <a:gd name="T3" fmla="*/ 0 h 1709"/>
              <a:gd name="T4" fmla="*/ 987 w 1709"/>
              <a:gd name="T5" fmla="*/ 0 h 1709"/>
              <a:gd name="T6" fmla="*/ 1709 w 1709"/>
              <a:gd name="T7" fmla="*/ 722 h 1709"/>
              <a:gd name="T8" fmla="*/ 721 w 1709"/>
              <a:gd name="T9" fmla="*/ 1709 h 1709"/>
              <a:gd name="T10" fmla="*/ 0 w 1709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709">
                <a:moveTo>
                  <a:pt x="0" y="986"/>
                </a:moveTo>
                <a:lnTo>
                  <a:pt x="0" y="0"/>
                </a:lnTo>
                <a:lnTo>
                  <a:pt x="987" y="0"/>
                </a:lnTo>
                <a:lnTo>
                  <a:pt x="1709" y="722"/>
                </a:lnTo>
                <a:lnTo>
                  <a:pt x="721" y="1709"/>
                </a:lnTo>
                <a:lnTo>
                  <a:pt x="0" y="986"/>
                </a:lnTo>
                <a:close/>
              </a:path>
            </a:pathLst>
          </a:custGeom>
          <a:solidFill>
            <a:srgbClr val="0055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10"/>
          <p:cNvSpPr>
            <a:spLocks/>
          </p:cNvSpPr>
          <p:nvPr/>
        </p:nvSpPr>
        <p:spPr bwMode="auto">
          <a:xfrm>
            <a:off x="4672806" y="3670300"/>
            <a:ext cx="2713038" cy="2713038"/>
          </a:xfrm>
          <a:custGeom>
            <a:avLst/>
            <a:gdLst>
              <a:gd name="T0" fmla="*/ 0 w 1709"/>
              <a:gd name="T1" fmla="*/ 986 h 1709"/>
              <a:gd name="T2" fmla="*/ 0 w 1709"/>
              <a:gd name="T3" fmla="*/ 0 h 1709"/>
              <a:gd name="T4" fmla="*/ 987 w 1709"/>
              <a:gd name="T5" fmla="*/ 0 h 1709"/>
              <a:gd name="T6" fmla="*/ 1709 w 1709"/>
              <a:gd name="T7" fmla="*/ 722 h 1709"/>
              <a:gd name="T8" fmla="*/ 721 w 1709"/>
              <a:gd name="T9" fmla="*/ 1709 h 1709"/>
              <a:gd name="T10" fmla="*/ 0 w 1709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709">
                <a:moveTo>
                  <a:pt x="0" y="986"/>
                </a:moveTo>
                <a:lnTo>
                  <a:pt x="0" y="0"/>
                </a:lnTo>
                <a:lnTo>
                  <a:pt x="987" y="0"/>
                </a:lnTo>
                <a:lnTo>
                  <a:pt x="1709" y="722"/>
                </a:lnTo>
                <a:lnTo>
                  <a:pt x="721" y="1709"/>
                </a:lnTo>
                <a:lnTo>
                  <a:pt x="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11"/>
          <p:cNvSpPr>
            <a:spLocks/>
          </p:cNvSpPr>
          <p:nvPr/>
        </p:nvSpPr>
        <p:spPr bwMode="auto">
          <a:xfrm>
            <a:off x="1842293" y="843782"/>
            <a:ext cx="2722563" cy="2722563"/>
          </a:xfrm>
          <a:custGeom>
            <a:avLst/>
            <a:gdLst>
              <a:gd name="T0" fmla="*/ 727 w 1715"/>
              <a:gd name="T1" fmla="*/ 1715 h 1715"/>
              <a:gd name="T2" fmla="*/ 1715 w 1715"/>
              <a:gd name="T3" fmla="*/ 1715 h 1715"/>
              <a:gd name="T4" fmla="*/ 1715 w 1715"/>
              <a:gd name="T5" fmla="*/ 727 h 1715"/>
              <a:gd name="T6" fmla="*/ 988 w 1715"/>
              <a:gd name="T7" fmla="*/ 0 h 1715"/>
              <a:gd name="T8" fmla="*/ 0 w 1715"/>
              <a:gd name="T9" fmla="*/ 986 h 1715"/>
              <a:gd name="T10" fmla="*/ 727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727" y="1715"/>
                </a:moveTo>
                <a:lnTo>
                  <a:pt x="1715" y="1715"/>
                </a:lnTo>
                <a:lnTo>
                  <a:pt x="1715" y="727"/>
                </a:lnTo>
                <a:lnTo>
                  <a:pt x="988" y="0"/>
                </a:lnTo>
                <a:lnTo>
                  <a:pt x="0" y="986"/>
                </a:lnTo>
                <a:lnTo>
                  <a:pt x="727" y="1715"/>
                </a:lnTo>
                <a:close/>
              </a:path>
            </a:pathLst>
          </a:custGeom>
          <a:solidFill>
            <a:srgbClr val="9DC8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5" name="Freeform 12"/>
          <p:cNvSpPr>
            <a:spLocks/>
          </p:cNvSpPr>
          <p:nvPr/>
        </p:nvSpPr>
        <p:spPr bwMode="auto">
          <a:xfrm>
            <a:off x="1842293" y="831850"/>
            <a:ext cx="2722563" cy="2722563"/>
          </a:xfrm>
          <a:custGeom>
            <a:avLst/>
            <a:gdLst>
              <a:gd name="T0" fmla="*/ 727 w 1715"/>
              <a:gd name="T1" fmla="*/ 1715 h 1715"/>
              <a:gd name="T2" fmla="*/ 1715 w 1715"/>
              <a:gd name="T3" fmla="*/ 1715 h 1715"/>
              <a:gd name="T4" fmla="*/ 1715 w 1715"/>
              <a:gd name="T5" fmla="*/ 727 h 1715"/>
              <a:gd name="T6" fmla="*/ 988 w 1715"/>
              <a:gd name="T7" fmla="*/ 0 h 1715"/>
              <a:gd name="T8" fmla="*/ 0 w 1715"/>
              <a:gd name="T9" fmla="*/ 986 h 1715"/>
              <a:gd name="T10" fmla="*/ 727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727" y="1715"/>
                </a:moveTo>
                <a:lnTo>
                  <a:pt x="1715" y="1715"/>
                </a:lnTo>
                <a:lnTo>
                  <a:pt x="1715" y="727"/>
                </a:lnTo>
                <a:lnTo>
                  <a:pt x="988" y="0"/>
                </a:lnTo>
                <a:lnTo>
                  <a:pt x="0" y="986"/>
                </a:lnTo>
                <a:lnTo>
                  <a:pt x="727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Oval 17"/>
          <p:cNvSpPr>
            <a:spLocks noChangeArrowheads="1"/>
          </p:cNvSpPr>
          <p:nvPr/>
        </p:nvSpPr>
        <p:spPr bwMode="auto">
          <a:xfrm>
            <a:off x="3455193" y="2443163"/>
            <a:ext cx="2328863" cy="2328863"/>
          </a:xfrm>
          <a:prstGeom prst="ellipse">
            <a:avLst/>
          </a:prstGeom>
          <a:solidFill>
            <a:srgbClr val="F8F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即時監控資訊系統</a:t>
            </a:r>
            <a:endParaRPr lang="zh-CN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5" name="组合 85"/>
          <p:cNvGrpSpPr/>
          <p:nvPr/>
        </p:nvGrpSpPr>
        <p:grpSpPr>
          <a:xfrm>
            <a:off x="3047645" y="4205738"/>
            <a:ext cx="541490" cy="452172"/>
            <a:chOff x="9478963" y="1489075"/>
            <a:chExt cx="307975" cy="257176"/>
          </a:xfrm>
        </p:grpSpPr>
        <p:sp>
          <p:nvSpPr>
            <p:cNvPr id="86" name="Freeform 26"/>
            <p:cNvSpPr>
              <a:spLocks/>
            </p:cNvSpPr>
            <p:nvPr/>
          </p:nvSpPr>
          <p:spPr bwMode="auto">
            <a:xfrm>
              <a:off x="9478963" y="1706563"/>
              <a:ext cx="307975" cy="39688"/>
            </a:xfrm>
            <a:custGeom>
              <a:avLst/>
              <a:gdLst>
                <a:gd name="T0" fmla="*/ 118 w 118"/>
                <a:gd name="T1" fmla="*/ 7 h 15"/>
                <a:gd name="T2" fmla="*/ 110 w 118"/>
                <a:gd name="T3" fmla="*/ 15 h 15"/>
                <a:gd name="T4" fmla="*/ 7 w 118"/>
                <a:gd name="T5" fmla="*/ 15 h 15"/>
                <a:gd name="T6" fmla="*/ 0 w 118"/>
                <a:gd name="T7" fmla="*/ 7 h 15"/>
                <a:gd name="T8" fmla="*/ 7 w 118"/>
                <a:gd name="T9" fmla="*/ 0 h 15"/>
                <a:gd name="T10" fmla="*/ 110 w 118"/>
                <a:gd name="T11" fmla="*/ 0 h 15"/>
                <a:gd name="T12" fmla="*/ 118 w 118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5">
                  <a:moveTo>
                    <a:pt x="118" y="7"/>
                  </a:moveTo>
                  <a:cubicBezTo>
                    <a:pt x="118" y="12"/>
                    <a:pt x="115" y="15"/>
                    <a:pt x="110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5" y="0"/>
                    <a:pt x="118" y="3"/>
                    <a:pt x="1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"/>
            <p:cNvSpPr>
              <a:spLocks/>
            </p:cNvSpPr>
            <p:nvPr/>
          </p:nvSpPr>
          <p:spPr bwMode="auto">
            <a:xfrm>
              <a:off x="9504363" y="1562100"/>
              <a:ext cx="41275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8"/>
            <p:cNvSpPr>
              <a:spLocks/>
            </p:cNvSpPr>
            <p:nvPr/>
          </p:nvSpPr>
          <p:spPr bwMode="auto">
            <a:xfrm>
              <a:off x="9577388" y="1525588"/>
              <a:ext cx="42863" cy="160338"/>
            </a:xfrm>
            <a:custGeom>
              <a:avLst/>
              <a:gdLst>
                <a:gd name="T0" fmla="*/ 8 w 16"/>
                <a:gd name="T1" fmla="*/ 61 h 61"/>
                <a:gd name="T2" fmla="*/ 0 w 16"/>
                <a:gd name="T3" fmla="*/ 53 h 61"/>
                <a:gd name="T4" fmla="*/ 0 w 16"/>
                <a:gd name="T5" fmla="*/ 8 h 61"/>
                <a:gd name="T6" fmla="*/ 8 w 16"/>
                <a:gd name="T7" fmla="*/ 0 h 61"/>
                <a:gd name="T8" fmla="*/ 16 w 16"/>
                <a:gd name="T9" fmla="*/ 8 h 61"/>
                <a:gd name="T10" fmla="*/ 16 w 16"/>
                <a:gd name="T11" fmla="*/ 53 h 61"/>
                <a:gd name="T12" fmla="*/ 8 w 16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1">
                  <a:moveTo>
                    <a:pt x="8" y="61"/>
                  </a:moveTo>
                  <a:cubicBezTo>
                    <a:pt x="3" y="61"/>
                    <a:pt x="0" y="58"/>
                    <a:pt x="0" y="5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8"/>
                    <a:pt x="12" y="61"/>
                    <a:pt x="8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9"/>
            <p:cNvSpPr>
              <a:spLocks/>
            </p:cNvSpPr>
            <p:nvPr/>
          </p:nvSpPr>
          <p:spPr bwMode="auto">
            <a:xfrm>
              <a:off x="9652000" y="1489075"/>
              <a:ext cx="38100" cy="196850"/>
            </a:xfrm>
            <a:custGeom>
              <a:avLst/>
              <a:gdLst>
                <a:gd name="T0" fmla="*/ 8 w 15"/>
                <a:gd name="T1" fmla="*/ 75 h 75"/>
                <a:gd name="T2" fmla="*/ 0 w 15"/>
                <a:gd name="T3" fmla="*/ 67 h 75"/>
                <a:gd name="T4" fmla="*/ 0 w 15"/>
                <a:gd name="T5" fmla="*/ 8 h 75"/>
                <a:gd name="T6" fmla="*/ 8 w 15"/>
                <a:gd name="T7" fmla="*/ 0 h 75"/>
                <a:gd name="T8" fmla="*/ 15 w 15"/>
                <a:gd name="T9" fmla="*/ 8 h 75"/>
                <a:gd name="T10" fmla="*/ 15 w 15"/>
                <a:gd name="T11" fmla="*/ 67 h 75"/>
                <a:gd name="T12" fmla="*/ 8 w 15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5">
                  <a:moveTo>
                    <a:pt x="8" y="75"/>
                  </a:moveTo>
                  <a:cubicBezTo>
                    <a:pt x="3" y="75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5" y="3"/>
                    <a:pt x="15" y="8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2"/>
                    <a:pt x="12" y="75"/>
                    <a:pt x="8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30"/>
            <p:cNvSpPr>
              <a:spLocks/>
            </p:cNvSpPr>
            <p:nvPr/>
          </p:nvSpPr>
          <p:spPr bwMode="auto">
            <a:xfrm>
              <a:off x="9725025" y="1498600"/>
              <a:ext cx="39688" cy="187325"/>
            </a:xfrm>
            <a:custGeom>
              <a:avLst/>
              <a:gdLst>
                <a:gd name="T0" fmla="*/ 7 w 15"/>
                <a:gd name="T1" fmla="*/ 71 h 71"/>
                <a:gd name="T2" fmla="*/ 0 w 15"/>
                <a:gd name="T3" fmla="*/ 63 h 71"/>
                <a:gd name="T4" fmla="*/ 0 w 15"/>
                <a:gd name="T5" fmla="*/ 8 h 71"/>
                <a:gd name="T6" fmla="*/ 7 w 15"/>
                <a:gd name="T7" fmla="*/ 0 h 71"/>
                <a:gd name="T8" fmla="*/ 15 w 15"/>
                <a:gd name="T9" fmla="*/ 8 h 71"/>
                <a:gd name="T10" fmla="*/ 15 w 15"/>
                <a:gd name="T11" fmla="*/ 63 h 71"/>
                <a:gd name="T12" fmla="*/ 7 w 15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1">
                  <a:moveTo>
                    <a:pt x="7" y="71"/>
                  </a:moveTo>
                  <a:cubicBezTo>
                    <a:pt x="3" y="71"/>
                    <a:pt x="0" y="68"/>
                    <a:pt x="0" y="6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8"/>
                    <a:pt x="12" y="71"/>
                    <a:pt x="7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组合 84"/>
          <p:cNvGrpSpPr/>
          <p:nvPr/>
        </p:nvGrpSpPr>
        <p:grpSpPr>
          <a:xfrm>
            <a:off x="3048477" y="1434220"/>
            <a:ext cx="583246" cy="528812"/>
            <a:chOff x="6942138" y="1422400"/>
            <a:chExt cx="357188" cy="323851"/>
          </a:xfrm>
        </p:grpSpPr>
        <p:sp>
          <p:nvSpPr>
            <p:cNvPr id="92" name="Freeform 31"/>
            <p:cNvSpPr>
              <a:spLocks/>
            </p:cNvSpPr>
            <p:nvPr/>
          </p:nvSpPr>
          <p:spPr bwMode="auto">
            <a:xfrm>
              <a:off x="6942138" y="1706563"/>
              <a:ext cx="357188" cy="39688"/>
            </a:xfrm>
            <a:custGeom>
              <a:avLst/>
              <a:gdLst>
                <a:gd name="T0" fmla="*/ 136 w 136"/>
                <a:gd name="T1" fmla="*/ 7 h 15"/>
                <a:gd name="T2" fmla="*/ 128 w 136"/>
                <a:gd name="T3" fmla="*/ 15 h 15"/>
                <a:gd name="T4" fmla="*/ 8 w 136"/>
                <a:gd name="T5" fmla="*/ 15 h 15"/>
                <a:gd name="T6" fmla="*/ 0 w 136"/>
                <a:gd name="T7" fmla="*/ 7 h 15"/>
                <a:gd name="T8" fmla="*/ 8 w 136"/>
                <a:gd name="T9" fmla="*/ 0 h 15"/>
                <a:gd name="T10" fmla="*/ 128 w 136"/>
                <a:gd name="T11" fmla="*/ 0 h 15"/>
                <a:gd name="T12" fmla="*/ 136 w 136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5">
                  <a:moveTo>
                    <a:pt x="136" y="7"/>
                  </a:moveTo>
                  <a:cubicBezTo>
                    <a:pt x="136" y="12"/>
                    <a:pt x="133" y="15"/>
                    <a:pt x="12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3" y="0"/>
                    <a:pt x="136" y="3"/>
                    <a:pt x="13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2"/>
            <p:cNvSpPr>
              <a:spLocks/>
            </p:cNvSpPr>
            <p:nvPr/>
          </p:nvSpPr>
          <p:spPr bwMode="auto">
            <a:xfrm>
              <a:off x="6986588" y="1562100"/>
              <a:ext cx="42863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3"/>
            <p:cNvSpPr>
              <a:spLocks/>
            </p:cNvSpPr>
            <p:nvPr/>
          </p:nvSpPr>
          <p:spPr bwMode="auto">
            <a:xfrm>
              <a:off x="7062788" y="1562100"/>
              <a:ext cx="39688" cy="123825"/>
            </a:xfrm>
            <a:custGeom>
              <a:avLst/>
              <a:gdLst>
                <a:gd name="T0" fmla="*/ 8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8 w 15"/>
                <a:gd name="T7" fmla="*/ 0 h 47"/>
                <a:gd name="T8" fmla="*/ 15 w 15"/>
                <a:gd name="T9" fmla="*/ 8 h 47"/>
                <a:gd name="T10" fmla="*/ 15 w 15"/>
                <a:gd name="T11" fmla="*/ 39 h 47"/>
                <a:gd name="T12" fmla="*/ 8 w 15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7">
                  <a:moveTo>
                    <a:pt x="8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7138988" y="1562100"/>
              <a:ext cx="39688" cy="123825"/>
            </a:xfrm>
            <a:custGeom>
              <a:avLst/>
              <a:gdLst>
                <a:gd name="T0" fmla="*/ 7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7 w 15"/>
                <a:gd name="T7" fmla="*/ 0 h 47"/>
                <a:gd name="T8" fmla="*/ 15 w 15"/>
                <a:gd name="T9" fmla="*/ 8 h 47"/>
                <a:gd name="T10" fmla="*/ 15 w 15"/>
                <a:gd name="T11" fmla="*/ 39 h 47"/>
                <a:gd name="T12" fmla="*/ 7 w 15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7">
                  <a:moveTo>
                    <a:pt x="7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7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7212013" y="1562100"/>
              <a:ext cx="42863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7010400" y="1422400"/>
              <a:ext cx="220663" cy="66675"/>
            </a:xfrm>
            <a:custGeom>
              <a:avLst/>
              <a:gdLst>
                <a:gd name="T0" fmla="*/ 84 w 84"/>
                <a:gd name="T1" fmla="*/ 25 h 25"/>
                <a:gd name="T2" fmla="*/ 52 w 84"/>
                <a:gd name="T3" fmla="*/ 4 h 25"/>
                <a:gd name="T4" fmla="*/ 32 w 84"/>
                <a:gd name="T5" fmla="*/ 4 h 25"/>
                <a:gd name="T6" fmla="*/ 18 w 84"/>
                <a:gd name="T7" fmla="*/ 13 h 25"/>
                <a:gd name="T8" fmla="*/ 0 w 84"/>
                <a:gd name="T9" fmla="*/ 25 h 25"/>
                <a:gd name="T10" fmla="*/ 84 w 84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25">
                  <a:moveTo>
                    <a:pt x="84" y="25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6" y="0"/>
                    <a:pt x="38" y="0"/>
                    <a:pt x="32" y="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84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7"/>
            <p:cNvSpPr>
              <a:spLocks/>
            </p:cNvSpPr>
            <p:nvPr/>
          </p:nvSpPr>
          <p:spPr bwMode="auto">
            <a:xfrm>
              <a:off x="6962775" y="1509713"/>
              <a:ext cx="315913" cy="41275"/>
            </a:xfrm>
            <a:custGeom>
              <a:avLst/>
              <a:gdLst>
                <a:gd name="T0" fmla="*/ 120 w 120"/>
                <a:gd name="T1" fmla="*/ 8 h 16"/>
                <a:gd name="T2" fmla="*/ 112 w 120"/>
                <a:gd name="T3" fmla="*/ 16 h 16"/>
                <a:gd name="T4" fmla="*/ 8 w 120"/>
                <a:gd name="T5" fmla="*/ 16 h 16"/>
                <a:gd name="T6" fmla="*/ 0 w 120"/>
                <a:gd name="T7" fmla="*/ 8 h 16"/>
                <a:gd name="T8" fmla="*/ 8 w 120"/>
                <a:gd name="T9" fmla="*/ 0 h 16"/>
                <a:gd name="T10" fmla="*/ 112 w 120"/>
                <a:gd name="T11" fmla="*/ 0 h 16"/>
                <a:gd name="T12" fmla="*/ 120 w 120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6">
                  <a:moveTo>
                    <a:pt x="120" y="8"/>
                  </a:moveTo>
                  <a:cubicBezTo>
                    <a:pt x="120" y="12"/>
                    <a:pt x="116" y="16"/>
                    <a:pt x="112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3"/>
                    <a:pt x="12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0" name="组合 83"/>
          <p:cNvGrpSpPr/>
          <p:nvPr/>
        </p:nvGrpSpPr>
        <p:grpSpPr>
          <a:xfrm>
            <a:off x="5544276" y="4141787"/>
            <a:ext cx="668474" cy="674690"/>
            <a:chOff x="9488488" y="4192588"/>
            <a:chExt cx="341313" cy="344487"/>
          </a:xfrm>
        </p:grpSpPr>
        <p:sp>
          <p:nvSpPr>
            <p:cNvPr id="111" name="Freeform 48"/>
            <p:cNvSpPr>
              <a:spLocks noEditPoints="1"/>
            </p:cNvSpPr>
            <p:nvPr/>
          </p:nvSpPr>
          <p:spPr bwMode="auto">
            <a:xfrm>
              <a:off x="9567863" y="4206875"/>
              <a:ext cx="182563" cy="330200"/>
            </a:xfrm>
            <a:custGeom>
              <a:avLst/>
              <a:gdLst>
                <a:gd name="T0" fmla="*/ 35 w 70"/>
                <a:gd name="T1" fmla="*/ 126 h 126"/>
                <a:gd name="T2" fmla="*/ 0 w 70"/>
                <a:gd name="T3" fmla="*/ 63 h 126"/>
                <a:gd name="T4" fmla="*/ 35 w 70"/>
                <a:gd name="T5" fmla="*/ 0 h 126"/>
                <a:gd name="T6" fmla="*/ 70 w 70"/>
                <a:gd name="T7" fmla="*/ 63 h 126"/>
                <a:gd name="T8" fmla="*/ 35 w 70"/>
                <a:gd name="T9" fmla="*/ 126 h 126"/>
                <a:gd name="T10" fmla="*/ 35 w 70"/>
                <a:gd name="T11" fmla="*/ 6 h 126"/>
                <a:gd name="T12" fmla="*/ 6 w 70"/>
                <a:gd name="T13" fmla="*/ 63 h 126"/>
                <a:gd name="T14" fmla="*/ 35 w 70"/>
                <a:gd name="T15" fmla="*/ 120 h 126"/>
                <a:gd name="T16" fmla="*/ 64 w 70"/>
                <a:gd name="T17" fmla="*/ 63 h 126"/>
                <a:gd name="T18" fmla="*/ 35 w 70"/>
                <a:gd name="T19" fmla="*/ 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6">
                  <a:moveTo>
                    <a:pt x="35" y="126"/>
                  </a:moveTo>
                  <a:cubicBezTo>
                    <a:pt x="15" y="126"/>
                    <a:pt x="0" y="98"/>
                    <a:pt x="0" y="63"/>
                  </a:cubicBezTo>
                  <a:cubicBezTo>
                    <a:pt x="0" y="27"/>
                    <a:pt x="15" y="0"/>
                    <a:pt x="35" y="0"/>
                  </a:cubicBezTo>
                  <a:cubicBezTo>
                    <a:pt x="55" y="0"/>
                    <a:pt x="70" y="27"/>
                    <a:pt x="70" y="63"/>
                  </a:cubicBezTo>
                  <a:cubicBezTo>
                    <a:pt x="70" y="98"/>
                    <a:pt x="55" y="126"/>
                    <a:pt x="35" y="126"/>
                  </a:cubicBezTo>
                  <a:close/>
                  <a:moveTo>
                    <a:pt x="35" y="6"/>
                  </a:moveTo>
                  <a:cubicBezTo>
                    <a:pt x="19" y="6"/>
                    <a:pt x="6" y="32"/>
                    <a:pt x="6" y="63"/>
                  </a:cubicBezTo>
                  <a:cubicBezTo>
                    <a:pt x="6" y="93"/>
                    <a:pt x="19" y="120"/>
                    <a:pt x="35" y="120"/>
                  </a:cubicBezTo>
                  <a:cubicBezTo>
                    <a:pt x="51" y="120"/>
                    <a:pt x="64" y="93"/>
                    <a:pt x="64" y="63"/>
                  </a:cubicBezTo>
                  <a:cubicBezTo>
                    <a:pt x="64" y="32"/>
                    <a:pt x="51" y="6"/>
                    <a:pt x="3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9"/>
            <p:cNvSpPr>
              <a:spLocks noEditPoints="1"/>
            </p:cNvSpPr>
            <p:nvPr/>
          </p:nvSpPr>
          <p:spPr bwMode="auto">
            <a:xfrm>
              <a:off x="9488488" y="4260850"/>
              <a:ext cx="341313" cy="219075"/>
            </a:xfrm>
            <a:custGeom>
              <a:avLst/>
              <a:gdLst>
                <a:gd name="T0" fmla="*/ 40 w 130"/>
                <a:gd name="T1" fmla="*/ 83 h 83"/>
                <a:gd name="T2" fmla="*/ 8 w 130"/>
                <a:gd name="T3" fmla="*/ 68 h 83"/>
                <a:gd name="T4" fmla="*/ 50 w 130"/>
                <a:gd name="T5" fmla="*/ 9 h 83"/>
                <a:gd name="T6" fmla="*/ 90 w 130"/>
                <a:gd name="T7" fmla="*/ 0 h 83"/>
                <a:gd name="T8" fmla="*/ 122 w 130"/>
                <a:gd name="T9" fmla="*/ 15 h 83"/>
                <a:gd name="T10" fmla="*/ 80 w 130"/>
                <a:gd name="T11" fmla="*/ 74 h 83"/>
                <a:gd name="T12" fmla="*/ 40 w 130"/>
                <a:gd name="T13" fmla="*/ 83 h 83"/>
                <a:gd name="T14" fmla="*/ 90 w 130"/>
                <a:gd name="T15" fmla="*/ 6 h 83"/>
                <a:gd name="T16" fmla="*/ 53 w 130"/>
                <a:gd name="T17" fmla="*/ 15 h 83"/>
                <a:gd name="T18" fmla="*/ 13 w 130"/>
                <a:gd name="T19" fmla="*/ 66 h 83"/>
                <a:gd name="T20" fmla="*/ 40 w 130"/>
                <a:gd name="T21" fmla="*/ 77 h 83"/>
                <a:gd name="T22" fmla="*/ 77 w 130"/>
                <a:gd name="T23" fmla="*/ 68 h 83"/>
                <a:gd name="T24" fmla="*/ 117 w 130"/>
                <a:gd name="T25" fmla="*/ 17 h 83"/>
                <a:gd name="T26" fmla="*/ 90 w 130"/>
                <a:gd name="T27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83">
                  <a:moveTo>
                    <a:pt x="40" y="83"/>
                  </a:moveTo>
                  <a:cubicBezTo>
                    <a:pt x="24" y="83"/>
                    <a:pt x="12" y="78"/>
                    <a:pt x="8" y="68"/>
                  </a:cubicBezTo>
                  <a:cubicBezTo>
                    <a:pt x="0" y="50"/>
                    <a:pt x="18" y="24"/>
                    <a:pt x="50" y="9"/>
                  </a:cubicBezTo>
                  <a:cubicBezTo>
                    <a:pt x="63" y="3"/>
                    <a:pt x="78" y="0"/>
                    <a:pt x="90" y="0"/>
                  </a:cubicBezTo>
                  <a:cubicBezTo>
                    <a:pt x="106" y="0"/>
                    <a:pt x="118" y="5"/>
                    <a:pt x="122" y="15"/>
                  </a:cubicBezTo>
                  <a:cubicBezTo>
                    <a:pt x="130" y="33"/>
                    <a:pt x="112" y="59"/>
                    <a:pt x="80" y="74"/>
                  </a:cubicBezTo>
                  <a:cubicBezTo>
                    <a:pt x="67" y="80"/>
                    <a:pt x="52" y="83"/>
                    <a:pt x="40" y="83"/>
                  </a:cubicBezTo>
                  <a:close/>
                  <a:moveTo>
                    <a:pt x="90" y="6"/>
                  </a:moveTo>
                  <a:cubicBezTo>
                    <a:pt x="79" y="6"/>
                    <a:pt x="65" y="9"/>
                    <a:pt x="53" y="15"/>
                  </a:cubicBezTo>
                  <a:cubicBezTo>
                    <a:pt x="25" y="28"/>
                    <a:pt x="7" y="51"/>
                    <a:pt x="13" y="66"/>
                  </a:cubicBezTo>
                  <a:cubicBezTo>
                    <a:pt x="17" y="73"/>
                    <a:pt x="26" y="77"/>
                    <a:pt x="40" y="77"/>
                  </a:cubicBezTo>
                  <a:cubicBezTo>
                    <a:pt x="51" y="77"/>
                    <a:pt x="65" y="74"/>
                    <a:pt x="77" y="68"/>
                  </a:cubicBezTo>
                  <a:cubicBezTo>
                    <a:pt x="105" y="55"/>
                    <a:pt x="123" y="32"/>
                    <a:pt x="117" y="17"/>
                  </a:cubicBezTo>
                  <a:cubicBezTo>
                    <a:pt x="113" y="10"/>
                    <a:pt x="104" y="6"/>
                    <a:pt x="9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50"/>
            <p:cNvSpPr>
              <a:spLocks noEditPoints="1"/>
            </p:cNvSpPr>
            <p:nvPr/>
          </p:nvSpPr>
          <p:spPr bwMode="auto">
            <a:xfrm>
              <a:off x="9493250" y="4267200"/>
              <a:ext cx="331788" cy="206375"/>
            </a:xfrm>
            <a:custGeom>
              <a:avLst/>
              <a:gdLst>
                <a:gd name="T0" fmla="*/ 85 w 126"/>
                <a:gd name="T1" fmla="*/ 79 h 79"/>
                <a:gd name="T2" fmla="*/ 51 w 126"/>
                <a:gd name="T3" fmla="*/ 73 h 79"/>
                <a:gd name="T4" fmla="*/ 13 w 126"/>
                <a:gd name="T5" fmla="*/ 48 h 79"/>
                <a:gd name="T6" fmla="*/ 4 w 126"/>
                <a:gd name="T7" fmla="*/ 18 h 79"/>
                <a:gd name="T8" fmla="*/ 41 w 126"/>
                <a:gd name="T9" fmla="*/ 0 h 79"/>
                <a:gd name="T10" fmla="*/ 75 w 126"/>
                <a:gd name="T11" fmla="*/ 6 h 79"/>
                <a:gd name="T12" fmla="*/ 113 w 126"/>
                <a:gd name="T13" fmla="*/ 31 h 79"/>
                <a:gd name="T14" fmla="*/ 122 w 126"/>
                <a:gd name="T15" fmla="*/ 61 h 79"/>
                <a:gd name="T16" fmla="*/ 85 w 126"/>
                <a:gd name="T17" fmla="*/ 79 h 79"/>
                <a:gd name="T18" fmla="*/ 41 w 126"/>
                <a:gd name="T19" fmla="*/ 6 h 79"/>
                <a:gd name="T20" fmla="*/ 9 w 126"/>
                <a:gd name="T21" fmla="*/ 20 h 79"/>
                <a:gd name="T22" fmla="*/ 18 w 126"/>
                <a:gd name="T23" fmla="*/ 45 h 79"/>
                <a:gd name="T24" fmla="*/ 53 w 126"/>
                <a:gd name="T25" fmla="*/ 67 h 79"/>
                <a:gd name="T26" fmla="*/ 85 w 126"/>
                <a:gd name="T27" fmla="*/ 73 h 79"/>
                <a:gd name="T28" fmla="*/ 117 w 126"/>
                <a:gd name="T29" fmla="*/ 59 h 79"/>
                <a:gd name="T30" fmla="*/ 108 w 126"/>
                <a:gd name="T31" fmla="*/ 34 h 79"/>
                <a:gd name="T32" fmla="*/ 73 w 126"/>
                <a:gd name="T33" fmla="*/ 12 h 79"/>
                <a:gd name="T34" fmla="*/ 41 w 126"/>
                <a:gd name="T3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79">
                  <a:moveTo>
                    <a:pt x="85" y="79"/>
                  </a:moveTo>
                  <a:cubicBezTo>
                    <a:pt x="74" y="79"/>
                    <a:pt x="63" y="77"/>
                    <a:pt x="51" y="73"/>
                  </a:cubicBezTo>
                  <a:cubicBezTo>
                    <a:pt x="35" y="67"/>
                    <a:pt x="22" y="58"/>
                    <a:pt x="13" y="48"/>
                  </a:cubicBezTo>
                  <a:cubicBezTo>
                    <a:pt x="4" y="38"/>
                    <a:pt x="0" y="27"/>
                    <a:pt x="4" y="18"/>
                  </a:cubicBezTo>
                  <a:cubicBezTo>
                    <a:pt x="8" y="7"/>
                    <a:pt x="22" y="0"/>
                    <a:pt x="41" y="0"/>
                  </a:cubicBezTo>
                  <a:cubicBezTo>
                    <a:pt x="52" y="0"/>
                    <a:pt x="63" y="2"/>
                    <a:pt x="75" y="6"/>
                  </a:cubicBezTo>
                  <a:cubicBezTo>
                    <a:pt x="91" y="12"/>
                    <a:pt x="104" y="21"/>
                    <a:pt x="113" y="31"/>
                  </a:cubicBezTo>
                  <a:cubicBezTo>
                    <a:pt x="122" y="41"/>
                    <a:pt x="126" y="52"/>
                    <a:pt x="122" y="61"/>
                  </a:cubicBezTo>
                  <a:cubicBezTo>
                    <a:pt x="118" y="72"/>
                    <a:pt x="104" y="79"/>
                    <a:pt x="85" y="79"/>
                  </a:cubicBezTo>
                  <a:close/>
                  <a:moveTo>
                    <a:pt x="41" y="6"/>
                  </a:moveTo>
                  <a:cubicBezTo>
                    <a:pt x="24" y="6"/>
                    <a:pt x="13" y="11"/>
                    <a:pt x="9" y="20"/>
                  </a:cubicBezTo>
                  <a:cubicBezTo>
                    <a:pt x="7" y="27"/>
                    <a:pt x="10" y="36"/>
                    <a:pt x="18" y="45"/>
                  </a:cubicBezTo>
                  <a:cubicBezTo>
                    <a:pt x="26" y="54"/>
                    <a:pt x="38" y="62"/>
                    <a:pt x="53" y="67"/>
                  </a:cubicBezTo>
                  <a:cubicBezTo>
                    <a:pt x="64" y="71"/>
                    <a:pt x="75" y="73"/>
                    <a:pt x="85" y="73"/>
                  </a:cubicBezTo>
                  <a:cubicBezTo>
                    <a:pt x="102" y="73"/>
                    <a:pt x="113" y="68"/>
                    <a:pt x="117" y="59"/>
                  </a:cubicBezTo>
                  <a:cubicBezTo>
                    <a:pt x="119" y="52"/>
                    <a:pt x="116" y="43"/>
                    <a:pt x="108" y="34"/>
                  </a:cubicBezTo>
                  <a:cubicBezTo>
                    <a:pt x="100" y="25"/>
                    <a:pt x="88" y="17"/>
                    <a:pt x="73" y="12"/>
                  </a:cubicBezTo>
                  <a:cubicBezTo>
                    <a:pt x="62" y="8"/>
                    <a:pt x="51" y="6"/>
                    <a:pt x="4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51"/>
            <p:cNvSpPr>
              <a:spLocks noChangeArrowheads="1"/>
            </p:cNvSpPr>
            <p:nvPr/>
          </p:nvSpPr>
          <p:spPr bwMode="auto">
            <a:xfrm>
              <a:off x="9617075" y="4329113"/>
              <a:ext cx="84138" cy="841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52"/>
            <p:cNvSpPr>
              <a:spLocks noChangeArrowheads="1"/>
            </p:cNvSpPr>
            <p:nvPr/>
          </p:nvSpPr>
          <p:spPr bwMode="auto">
            <a:xfrm>
              <a:off x="9785350" y="4413250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53"/>
            <p:cNvSpPr>
              <a:spLocks noChangeArrowheads="1"/>
            </p:cNvSpPr>
            <p:nvPr/>
          </p:nvSpPr>
          <p:spPr bwMode="auto">
            <a:xfrm>
              <a:off x="9491663" y="4413250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54"/>
            <p:cNvSpPr>
              <a:spLocks noChangeArrowheads="1"/>
            </p:cNvSpPr>
            <p:nvPr/>
          </p:nvSpPr>
          <p:spPr bwMode="auto">
            <a:xfrm>
              <a:off x="9637713" y="4192588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2" name="文本框 94"/>
          <p:cNvSpPr txBox="1"/>
          <p:nvPr/>
        </p:nvSpPr>
        <p:spPr>
          <a:xfrm>
            <a:off x="2759413" y="2110204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儀表板</a:t>
            </a:r>
            <a:endParaRPr lang="zh-CN" altLang="en-US" sz="2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23" name="文本框 95"/>
          <p:cNvSpPr txBox="1"/>
          <p:nvPr/>
        </p:nvSpPr>
        <p:spPr>
          <a:xfrm>
            <a:off x="4893137" y="2087860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感應裝置設定</a:t>
            </a:r>
            <a:endParaRPr lang="zh-CN" altLang="en-US" sz="2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24" name="文本框 96"/>
          <p:cNvSpPr txBox="1"/>
          <p:nvPr/>
        </p:nvSpPr>
        <p:spPr>
          <a:xfrm>
            <a:off x="2580917" y="4858763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報表資</a:t>
            </a:r>
            <a:r>
              <a:rPr lang="zh-TW" altLang="en-US" sz="2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料</a:t>
            </a:r>
            <a:endParaRPr lang="zh-CN" altLang="en-US" sz="2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25" name="文本框 97"/>
          <p:cNvSpPr txBox="1"/>
          <p:nvPr/>
        </p:nvSpPr>
        <p:spPr>
          <a:xfrm>
            <a:off x="4886387" y="4880084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感應模組設定</a:t>
            </a:r>
            <a:endParaRPr lang="zh-CN" altLang="en-US" sz="2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63" name="组合 40"/>
          <p:cNvGrpSpPr/>
          <p:nvPr/>
        </p:nvGrpSpPr>
        <p:grpSpPr>
          <a:xfrm>
            <a:off x="5488925" y="1423332"/>
            <a:ext cx="695228" cy="504549"/>
            <a:chOff x="4370388" y="1439863"/>
            <a:chExt cx="608012" cy="365125"/>
          </a:xfrm>
        </p:grpSpPr>
        <p:sp>
          <p:nvSpPr>
            <p:cNvPr id="64" name="Freeform 25"/>
            <p:cNvSpPr>
              <a:spLocks noEditPoints="1"/>
            </p:cNvSpPr>
            <p:nvPr/>
          </p:nvSpPr>
          <p:spPr bwMode="auto">
            <a:xfrm>
              <a:off x="4605338" y="1439863"/>
              <a:ext cx="373062" cy="365125"/>
            </a:xfrm>
            <a:custGeom>
              <a:avLst/>
              <a:gdLst>
                <a:gd name="T0" fmla="*/ 117 w 117"/>
                <a:gd name="T1" fmla="*/ 58 h 116"/>
                <a:gd name="T2" fmla="*/ 101 w 117"/>
                <a:gd name="T3" fmla="*/ 51 h 116"/>
                <a:gd name="T4" fmla="*/ 106 w 117"/>
                <a:gd name="T5" fmla="*/ 39 h 116"/>
                <a:gd name="T6" fmla="*/ 99 w 117"/>
                <a:gd name="T7" fmla="*/ 26 h 116"/>
                <a:gd name="T8" fmla="*/ 86 w 117"/>
                <a:gd name="T9" fmla="*/ 24 h 116"/>
                <a:gd name="T10" fmla="*/ 87 w 117"/>
                <a:gd name="T11" fmla="*/ 7 h 116"/>
                <a:gd name="T12" fmla="*/ 74 w 117"/>
                <a:gd name="T13" fmla="*/ 17 h 116"/>
                <a:gd name="T14" fmla="*/ 65 w 117"/>
                <a:gd name="T15" fmla="*/ 7 h 116"/>
                <a:gd name="T16" fmla="*/ 51 w 117"/>
                <a:gd name="T17" fmla="*/ 7 h 116"/>
                <a:gd name="T18" fmla="*/ 43 w 117"/>
                <a:gd name="T19" fmla="*/ 17 h 116"/>
                <a:gd name="T20" fmla="*/ 29 w 117"/>
                <a:gd name="T21" fmla="*/ 7 h 116"/>
                <a:gd name="T22" fmla="*/ 30 w 117"/>
                <a:gd name="T23" fmla="*/ 24 h 116"/>
                <a:gd name="T24" fmla="*/ 18 w 117"/>
                <a:gd name="T25" fmla="*/ 26 h 116"/>
                <a:gd name="T26" fmla="*/ 10 w 117"/>
                <a:gd name="T27" fmla="*/ 39 h 116"/>
                <a:gd name="T28" fmla="*/ 15 w 117"/>
                <a:gd name="T29" fmla="*/ 51 h 116"/>
                <a:gd name="T30" fmla="*/ 0 w 117"/>
                <a:gd name="T31" fmla="*/ 58 h 116"/>
                <a:gd name="T32" fmla="*/ 15 w 117"/>
                <a:gd name="T33" fmla="*/ 65 h 116"/>
                <a:gd name="T34" fmla="*/ 10 w 117"/>
                <a:gd name="T35" fmla="*/ 77 h 116"/>
                <a:gd name="T36" fmla="*/ 18 w 117"/>
                <a:gd name="T37" fmla="*/ 90 h 116"/>
                <a:gd name="T38" fmla="*/ 30 w 117"/>
                <a:gd name="T39" fmla="*/ 92 h 116"/>
                <a:gd name="T40" fmla="*/ 29 w 117"/>
                <a:gd name="T41" fmla="*/ 108 h 116"/>
                <a:gd name="T42" fmla="*/ 43 w 117"/>
                <a:gd name="T43" fmla="*/ 99 h 116"/>
                <a:gd name="T44" fmla="*/ 51 w 117"/>
                <a:gd name="T45" fmla="*/ 109 h 116"/>
                <a:gd name="T46" fmla="*/ 65 w 117"/>
                <a:gd name="T47" fmla="*/ 109 h 116"/>
                <a:gd name="T48" fmla="*/ 74 w 117"/>
                <a:gd name="T49" fmla="*/ 99 h 116"/>
                <a:gd name="T50" fmla="*/ 87 w 117"/>
                <a:gd name="T51" fmla="*/ 108 h 116"/>
                <a:gd name="T52" fmla="*/ 86 w 117"/>
                <a:gd name="T53" fmla="*/ 92 h 116"/>
                <a:gd name="T54" fmla="*/ 99 w 117"/>
                <a:gd name="T55" fmla="*/ 90 h 116"/>
                <a:gd name="T56" fmla="*/ 106 w 117"/>
                <a:gd name="T57" fmla="*/ 77 h 116"/>
                <a:gd name="T58" fmla="*/ 101 w 117"/>
                <a:gd name="T59" fmla="*/ 65 h 116"/>
                <a:gd name="T60" fmla="*/ 58 w 117"/>
                <a:gd name="T61" fmla="*/ 94 h 116"/>
                <a:gd name="T62" fmla="*/ 58 w 117"/>
                <a:gd name="T63" fmla="*/ 21 h 116"/>
                <a:gd name="T64" fmla="*/ 58 w 117"/>
                <a:gd name="T65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" h="116">
                  <a:moveTo>
                    <a:pt x="109" y="65"/>
                  </a:moveTo>
                  <a:cubicBezTo>
                    <a:pt x="113" y="65"/>
                    <a:pt x="117" y="62"/>
                    <a:pt x="117" y="58"/>
                  </a:cubicBezTo>
                  <a:cubicBezTo>
                    <a:pt x="117" y="54"/>
                    <a:pt x="113" y="51"/>
                    <a:pt x="109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48"/>
                    <a:pt x="100" y="45"/>
                    <a:pt x="99" y="43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10" y="37"/>
                    <a:pt x="111" y="32"/>
                    <a:pt x="109" y="29"/>
                  </a:cubicBezTo>
                  <a:cubicBezTo>
                    <a:pt x="107" y="25"/>
                    <a:pt x="102" y="24"/>
                    <a:pt x="99" y="26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28"/>
                    <a:pt x="88" y="26"/>
                    <a:pt x="86" y="24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2" y="14"/>
                    <a:pt x="91" y="9"/>
                    <a:pt x="87" y="7"/>
                  </a:cubicBezTo>
                  <a:cubicBezTo>
                    <a:pt x="84" y="5"/>
                    <a:pt x="80" y="7"/>
                    <a:pt x="78" y="10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1" y="16"/>
                    <a:pt x="68" y="15"/>
                    <a:pt x="65" y="15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cubicBezTo>
                    <a:pt x="54" y="0"/>
                    <a:pt x="51" y="3"/>
                    <a:pt x="51" y="7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8" y="15"/>
                    <a:pt x="46" y="16"/>
                    <a:pt x="43" y="1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7" y="7"/>
                    <a:pt x="33" y="5"/>
                    <a:pt x="29" y="7"/>
                  </a:cubicBezTo>
                  <a:cubicBezTo>
                    <a:pt x="26" y="9"/>
                    <a:pt x="24" y="14"/>
                    <a:pt x="26" y="17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8" y="26"/>
                    <a:pt x="26" y="28"/>
                    <a:pt x="25" y="3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4" y="24"/>
                    <a:pt x="10" y="25"/>
                    <a:pt x="8" y="29"/>
                  </a:cubicBezTo>
                  <a:cubicBezTo>
                    <a:pt x="6" y="32"/>
                    <a:pt x="7" y="37"/>
                    <a:pt x="10" y="3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5"/>
                    <a:pt x="16" y="48"/>
                    <a:pt x="15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54"/>
                    <a:pt x="0" y="58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6" y="68"/>
                    <a:pt x="16" y="71"/>
                    <a:pt x="17" y="73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7" y="79"/>
                    <a:pt x="6" y="84"/>
                    <a:pt x="8" y="87"/>
                  </a:cubicBezTo>
                  <a:cubicBezTo>
                    <a:pt x="10" y="91"/>
                    <a:pt x="14" y="92"/>
                    <a:pt x="18" y="90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26" y="88"/>
                    <a:pt x="28" y="90"/>
                    <a:pt x="30" y="92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4" y="102"/>
                    <a:pt x="26" y="106"/>
                    <a:pt x="29" y="108"/>
                  </a:cubicBezTo>
                  <a:cubicBezTo>
                    <a:pt x="33" y="110"/>
                    <a:pt x="37" y="109"/>
                    <a:pt x="39" y="106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6" y="100"/>
                    <a:pt x="48" y="101"/>
                    <a:pt x="51" y="101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13"/>
                    <a:pt x="54" y="116"/>
                    <a:pt x="58" y="116"/>
                  </a:cubicBezTo>
                  <a:cubicBezTo>
                    <a:pt x="62" y="116"/>
                    <a:pt x="65" y="113"/>
                    <a:pt x="65" y="109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8" y="101"/>
                    <a:pt x="71" y="100"/>
                    <a:pt x="74" y="99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80" y="109"/>
                    <a:pt x="84" y="110"/>
                    <a:pt x="87" y="108"/>
                  </a:cubicBezTo>
                  <a:cubicBezTo>
                    <a:pt x="91" y="106"/>
                    <a:pt x="92" y="102"/>
                    <a:pt x="90" y="99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8" y="90"/>
                    <a:pt x="90" y="88"/>
                    <a:pt x="92" y="86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2" y="92"/>
                    <a:pt x="107" y="91"/>
                    <a:pt x="109" y="87"/>
                  </a:cubicBezTo>
                  <a:cubicBezTo>
                    <a:pt x="111" y="84"/>
                    <a:pt x="110" y="79"/>
                    <a:pt x="106" y="77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1"/>
                    <a:pt x="101" y="68"/>
                    <a:pt x="101" y="65"/>
                  </a:cubicBezTo>
                  <a:lnTo>
                    <a:pt x="109" y="65"/>
                  </a:lnTo>
                  <a:close/>
                  <a:moveTo>
                    <a:pt x="58" y="94"/>
                  </a:moveTo>
                  <a:cubicBezTo>
                    <a:pt x="38" y="94"/>
                    <a:pt x="22" y="78"/>
                    <a:pt x="22" y="58"/>
                  </a:cubicBezTo>
                  <a:cubicBezTo>
                    <a:pt x="22" y="38"/>
                    <a:pt x="38" y="21"/>
                    <a:pt x="58" y="21"/>
                  </a:cubicBezTo>
                  <a:cubicBezTo>
                    <a:pt x="78" y="21"/>
                    <a:pt x="95" y="38"/>
                    <a:pt x="95" y="58"/>
                  </a:cubicBezTo>
                  <a:cubicBezTo>
                    <a:pt x="95" y="78"/>
                    <a:pt x="78" y="94"/>
                    <a:pt x="58" y="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6"/>
            <p:cNvSpPr>
              <a:spLocks noEditPoints="1"/>
            </p:cNvSpPr>
            <p:nvPr/>
          </p:nvSpPr>
          <p:spPr bwMode="auto">
            <a:xfrm>
              <a:off x="4370388" y="1552576"/>
              <a:ext cx="244475" cy="242888"/>
            </a:xfrm>
            <a:custGeom>
              <a:avLst/>
              <a:gdLst>
                <a:gd name="T0" fmla="*/ 70 w 77"/>
                <a:gd name="T1" fmla="*/ 31 h 77"/>
                <a:gd name="T2" fmla="*/ 64 w 77"/>
                <a:gd name="T3" fmla="*/ 31 h 77"/>
                <a:gd name="T4" fmla="*/ 61 w 77"/>
                <a:gd name="T5" fmla="*/ 26 h 77"/>
                <a:gd name="T6" fmla="*/ 66 w 77"/>
                <a:gd name="T7" fmla="*/ 21 h 77"/>
                <a:gd name="T8" fmla="*/ 66 w 77"/>
                <a:gd name="T9" fmla="*/ 11 h 77"/>
                <a:gd name="T10" fmla="*/ 56 w 77"/>
                <a:gd name="T11" fmla="*/ 11 h 77"/>
                <a:gd name="T12" fmla="*/ 51 w 77"/>
                <a:gd name="T13" fmla="*/ 16 h 77"/>
                <a:gd name="T14" fmla="*/ 46 w 77"/>
                <a:gd name="T15" fmla="*/ 14 h 77"/>
                <a:gd name="T16" fmla="*/ 46 w 77"/>
                <a:gd name="T17" fmla="*/ 7 h 77"/>
                <a:gd name="T18" fmla="*/ 39 w 77"/>
                <a:gd name="T19" fmla="*/ 0 h 77"/>
                <a:gd name="T20" fmla="*/ 32 w 77"/>
                <a:gd name="T21" fmla="*/ 7 h 77"/>
                <a:gd name="T22" fmla="*/ 32 w 77"/>
                <a:gd name="T23" fmla="*/ 14 h 77"/>
                <a:gd name="T24" fmla="*/ 26 w 77"/>
                <a:gd name="T25" fmla="*/ 16 h 77"/>
                <a:gd name="T26" fmla="*/ 22 w 77"/>
                <a:gd name="T27" fmla="*/ 11 h 77"/>
                <a:gd name="T28" fmla="*/ 11 w 77"/>
                <a:gd name="T29" fmla="*/ 11 h 77"/>
                <a:gd name="T30" fmla="*/ 11 w 77"/>
                <a:gd name="T31" fmla="*/ 21 h 77"/>
                <a:gd name="T32" fmla="*/ 16 w 77"/>
                <a:gd name="T33" fmla="*/ 26 h 77"/>
                <a:gd name="T34" fmla="*/ 14 w 77"/>
                <a:gd name="T35" fmla="*/ 31 h 77"/>
                <a:gd name="T36" fmla="*/ 7 w 77"/>
                <a:gd name="T37" fmla="*/ 31 h 77"/>
                <a:gd name="T38" fmla="*/ 0 w 77"/>
                <a:gd name="T39" fmla="*/ 38 h 77"/>
                <a:gd name="T40" fmla="*/ 7 w 77"/>
                <a:gd name="T41" fmla="*/ 46 h 77"/>
                <a:gd name="T42" fmla="*/ 14 w 77"/>
                <a:gd name="T43" fmla="*/ 46 h 77"/>
                <a:gd name="T44" fmla="*/ 16 w 77"/>
                <a:gd name="T45" fmla="*/ 51 h 77"/>
                <a:gd name="T46" fmla="*/ 11 w 77"/>
                <a:gd name="T47" fmla="*/ 56 h 77"/>
                <a:gd name="T48" fmla="*/ 11 w 77"/>
                <a:gd name="T49" fmla="*/ 66 h 77"/>
                <a:gd name="T50" fmla="*/ 22 w 77"/>
                <a:gd name="T51" fmla="*/ 66 h 77"/>
                <a:gd name="T52" fmla="*/ 26 w 77"/>
                <a:gd name="T53" fmla="*/ 61 h 77"/>
                <a:gd name="T54" fmla="*/ 32 w 77"/>
                <a:gd name="T55" fmla="*/ 63 h 77"/>
                <a:gd name="T56" fmla="*/ 32 w 77"/>
                <a:gd name="T57" fmla="*/ 70 h 77"/>
                <a:gd name="T58" fmla="*/ 39 w 77"/>
                <a:gd name="T59" fmla="*/ 77 h 77"/>
                <a:gd name="T60" fmla="*/ 46 w 77"/>
                <a:gd name="T61" fmla="*/ 70 h 77"/>
                <a:gd name="T62" fmla="*/ 46 w 77"/>
                <a:gd name="T63" fmla="*/ 63 h 77"/>
                <a:gd name="T64" fmla="*/ 51 w 77"/>
                <a:gd name="T65" fmla="*/ 61 h 77"/>
                <a:gd name="T66" fmla="*/ 56 w 77"/>
                <a:gd name="T67" fmla="*/ 66 h 77"/>
                <a:gd name="T68" fmla="*/ 66 w 77"/>
                <a:gd name="T69" fmla="*/ 66 h 77"/>
                <a:gd name="T70" fmla="*/ 66 w 77"/>
                <a:gd name="T71" fmla="*/ 56 h 77"/>
                <a:gd name="T72" fmla="*/ 61 w 77"/>
                <a:gd name="T73" fmla="*/ 51 h 77"/>
                <a:gd name="T74" fmla="*/ 64 w 77"/>
                <a:gd name="T75" fmla="*/ 46 h 77"/>
                <a:gd name="T76" fmla="*/ 70 w 77"/>
                <a:gd name="T77" fmla="*/ 46 h 77"/>
                <a:gd name="T78" fmla="*/ 77 w 77"/>
                <a:gd name="T79" fmla="*/ 38 h 77"/>
                <a:gd name="T80" fmla="*/ 70 w 77"/>
                <a:gd name="T81" fmla="*/ 31 h 77"/>
                <a:gd name="T82" fmla="*/ 39 w 77"/>
                <a:gd name="T83" fmla="*/ 57 h 77"/>
                <a:gd name="T84" fmla="*/ 20 w 77"/>
                <a:gd name="T85" fmla="*/ 38 h 77"/>
                <a:gd name="T86" fmla="*/ 39 w 77"/>
                <a:gd name="T87" fmla="*/ 20 h 77"/>
                <a:gd name="T88" fmla="*/ 57 w 77"/>
                <a:gd name="T89" fmla="*/ 38 h 77"/>
                <a:gd name="T90" fmla="*/ 39 w 77"/>
                <a:gd name="T91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" h="77">
                  <a:moveTo>
                    <a:pt x="70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3" y="29"/>
                    <a:pt x="62" y="28"/>
                    <a:pt x="61" y="26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9" y="18"/>
                    <a:pt x="69" y="14"/>
                    <a:pt x="66" y="11"/>
                  </a:cubicBezTo>
                  <a:cubicBezTo>
                    <a:pt x="63" y="8"/>
                    <a:pt x="59" y="8"/>
                    <a:pt x="56" y="1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0" y="15"/>
                    <a:pt x="48" y="14"/>
                    <a:pt x="46" y="14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  <a:cubicBezTo>
                    <a:pt x="35" y="0"/>
                    <a:pt x="32" y="3"/>
                    <a:pt x="32" y="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4"/>
                    <a:pt x="28" y="15"/>
                    <a:pt x="26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8"/>
                    <a:pt x="14" y="8"/>
                    <a:pt x="11" y="11"/>
                  </a:cubicBezTo>
                  <a:cubicBezTo>
                    <a:pt x="9" y="14"/>
                    <a:pt x="9" y="18"/>
                    <a:pt x="11" y="2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8"/>
                    <a:pt x="15" y="29"/>
                    <a:pt x="14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34"/>
                    <a:pt x="0" y="38"/>
                  </a:cubicBezTo>
                  <a:cubicBezTo>
                    <a:pt x="0" y="42"/>
                    <a:pt x="3" y="46"/>
                    <a:pt x="7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7"/>
                    <a:pt x="15" y="49"/>
                    <a:pt x="16" y="51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9" y="58"/>
                    <a:pt x="9" y="63"/>
                    <a:pt x="11" y="66"/>
                  </a:cubicBezTo>
                  <a:cubicBezTo>
                    <a:pt x="14" y="69"/>
                    <a:pt x="19" y="69"/>
                    <a:pt x="22" y="66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8" y="62"/>
                    <a:pt x="30" y="63"/>
                    <a:pt x="32" y="63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4"/>
                    <a:pt x="35" y="77"/>
                    <a:pt x="39" y="77"/>
                  </a:cubicBezTo>
                  <a:cubicBezTo>
                    <a:pt x="43" y="77"/>
                    <a:pt x="46" y="74"/>
                    <a:pt x="46" y="70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8" y="63"/>
                    <a:pt x="50" y="62"/>
                    <a:pt x="51" y="61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9" y="69"/>
                    <a:pt x="63" y="69"/>
                    <a:pt x="66" y="66"/>
                  </a:cubicBezTo>
                  <a:cubicBezTo>
                    <a:pt x="69" y="63"/>
                    <a:pt x="69" y="58"/>
                    <a:pt x="66" y="56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2" y="49"/>
                    <a:pt x="63" y="47"/>
                    <a:pt x="64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4" y="46"/>
                    <a:pt x="77" y="42"/>
                    <a:pt x="77" y="38"/>
                  </a:cubicBezTo>
                  <a:cubicBezTo>
                    <a:pt x="77" y="34"/>
                    <a:pt x="74" y="31"/>
                    <a:pt x="70" y="31"/>
                  </a:cubicBezTo>
                  <a:moveTo>
                    <a:pt x="39" y="57"/>
                  </a:moveTo>
                  <a:cubicBezTo>
                    <a:pt x="29" y="57"/>
                    <a:pt x="20" y="49"/>
                    <a:pt x="20" y="38"/>
                  </a:cubicBezTo>
                  <a:cubicBezTo>
                    <a:pt x="20" y="28"/>
                    <a:pt x="29" y="20"/>
                    <a:pt x="39" y="20"/>
                  </a:cubicBezTo>
                  <a:cubicBezTo>
                    <a:pt x="49" y="20"/>
                    <a:pt x="57" y="28"/>
                    <a:pt x="57" y="38"/>
                  </a:cubicBezTo>
                  <a:cubicBezTo>
                    <a:pt x="57" y="49"/>
                    <a:pt x="49" y="57"/>
                    <a:pt x="39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儀表板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spcBef>
                <a:spcPts val="1417"/>
              </a:spcBef>
            </a:pP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異常狀態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的底色顯示不同，用以提醒管理人員。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9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7020" y="1975821"/>
            <a:ext cx="7789960" cy="45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MS Lab-1">
  <a:themeElements>
    <a:clrScheme name="MMS Lab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S Lab-1">
      <a:majorFont>
        <a:latin typeface="Comic Sans MS"/>
        <a:ea typeface="新細明體"/>
        <a:cs typeface=""/>
      </a:majorFont>
      <a:minorFont>
        <a:latin typeface="Comic Sans MS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MMS Lab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MMS Lab-1</Template>
  <TotalTime>20006</TotalTime>
  <Words>797</Words>
  <Application>Microsoft Office PowerPoint</Application>
  <PresentationFormat>如螢幕大小 (4:3)</PresentationFormat>
  <Paragraphs>213</Paragraphs>
  <Slides>23</Slides>
  <Notes>23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4" baseType="lpstr">
      <vt:lpstr>Arial Unicode MS</vt:lpstr>
      <vt:lpstr>MS PGothic</vt:lpstr>
      <vt:lpstr>新細明體</vt:lpstr>
      <vt:lpstr>標楷體</vt:lpstr>
      <vt:lpstr>Arial</vt:lpstr>
      <vt:lpstr>Comic Sans MS</vt:lpstr>
      <vt:lpstr>Courier New</vt:lpstr>
      <vt:lpstr>Impact</vt:lpstr>
      <vt:lpstr>Times New Roman</vt:lpstr>
      <vt:lpstr>MMS Lab-1</vt:lpstr>
      <vt:lpstr>PhotoImpact</vt:lpstr>
      <vt:lpstr> </vt:lpstr>
      <vt:lpstr>Outline</vt:lpstr>
      <vt:lpstr>研究動機(1/2)</vt:lpstr>
      <vt:lpstr>研究動機(2/2)</vt:lpstr>
      <vt:lpstr>研究目的</vt:lpstr>
      <vt:lpstr>系統設計(1/2)</vt:lpstr>
      <vt:lpstr>系統設計(2/2)</vt:lpstr>
      <vt:lpstr>系統開發成果(1/12)</vt:lpstr>
      <vt:lpstr>系統開發成果(2/12)</vt:lpstr>
      <vt:lpstr>系統開發成果(3/12)</vt:lpstr>
      <vt:lpstr>系統開發成果(4/12)</vt:lpstr>
      <vt:lpstr>系統開發成果(5/12)</vt:lpstr>
      <vt:lpstr>系統開發成果(6/12)</vt:lpstr>
      <vt:lpstr>系統開發成果(7/12)</vt:lpstr>
      <vt:lpstr>系統開發成果(8/12)</vt:lpstr>
      <vt:lpstr>系統開發成果(9/12)</vt:lpstr>
      <vt:lpstr>系統開發成果(10/12)</vt:lpstr>
      <vt:lpstr>系統開發成果(11/12)</vt:lpstr>
      <vt:lpstr>系統開發成果(12/12)</vt:lpstr>
      <vt:lpstr>結論</vt:lpstr>
      <vt:lpstr>參考文獻(1/2)</vt:lpstr>
      <vt:lpstr>參考文獻(2/2)</vt:lpstr>
      <vt:lpstr>PowerPoint 簡報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Huang</dc:creator>
  <cp:lastModifiedBy>林清河</cp:lastModifiedBy>
  <cp:revision>865</cp:revision>
  <dcterms:created xsi:type="dcterms:W3CDTF">2009-09-05T05:37:07Z</dcterms:created>
  <dcterms:modified xsi:type="dcterms:W3CDTF">2020-11-14T10:53:01Z</dcterms:modified>
</cp:coreProperties>
</file>